
<file path=[Content_Types].xml><?xml version="1.0" encoding="utf-8"?>
<Types xmlns="http://schemas.openxmlformats.org/package/2006/content-types">
  <Default Extension="jpg" ContentType="image/jpeg"/>
  <Default Extension="au" ContentType="audio/basic"/>
  <Default Extension="emf" ContentType="image/x-emf"/>
  <Default Extension="jpeg" ContentType="image/jpeg"/>
  <Default Extension="xml" ContentType="application/xml"/>
  <Default Extension="bin" ContentType="application/vnd.openxmlformats-officedocument.oleObject"/>
  <Default Extension="vml" ContentType="application/vnd.openxmlformats-officedocument.vmlDrawing"/>
  <Default Extension="png" ContentType="image/png"/>
  <Default Extension="mp4" ContentType="video/mp4"/>
  <Default Extension="wmf" ContentType="image/x-wmf"/>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0" r:id="rId1"/>
  </p:sldMasterIdLst>
  <p:notesMasterIdLst>
    <p:notesMasterId r:id="rId32"/>
  </p:notesMasterIdLst>
  <p:handoutMasterIdLst>
    <p:handoutMasterId r:id="rId33"/>
  </p:handoutMasterIdLst>
  <p:sldIdLst>
    <p:sldId id="295" r:id="rId2"/>
    <p:sldId id="256" r:id="rId3"/>
    <p:sldId id="258" r:id="rId4"/>
    <p:sldId id="269" r:id="rId5"/>
    <p:sldId id="271" r:id="rId6"/>
    <p:sldId id="274" r:id="rId7"/>
    <p:sldId id="275" r:id="rId8"/>
    <p:sldId id="276" r:id="rId9"/>
    <p:sldId id="296" r:id="rId10"/>
    <p:sldId id="260" r:id="rId11"/>
    <p:sldId id="284" r:id="rId12"/>
    <p:sldId id="278" r:id="rId13"/>
    <p:sldId id="297" r:id="rId14"/>
    <p:sldId id="261" r:id="rId15"/>
    <p:sldId id="280" r:id="rId16"/>
    <p:sldId id="277" r:id="rId17"/>
    <p:sldId id="298" r:id="rId18"/>
    <p:sldId id="283" r:id="rId19"/>
    <p:sldId id="281" r:id="rId20"/>
    <p:sldId id="282" r:id="rId21"/>
    <p:sldId id="299" r:id="rId22"/>
    <p:sldId id="259" r:id="rId23"/>
    <p:sldId id="288" r:id="rId24"/>
    <p:sldId id="289" r:id="rId25"/>
    <p:sldId id="290" r:id="rId26"/>
    <p:sldId id="287" r:id="rId27"/>
    <p:sldId id="292" r:id="rId28"/>
    <p:sldId id="293" r:id="rId29"/>
    <p:sldId id="294" r:id="rId30"/>
    <p:sldId id="29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52"/>
    <p:restoredTop sz="87580"/>
  </p:normalViewPr>
  <p:slideViewPr>
    <p:cSldViewPr snapToGrid="0" snapToObjects="1">
      <p:cViewPr>
        <p:scale>
          <a:sx n="91" d="100"/>
          <a:sy n="91" d="100"/>
        </p:scale>
        <p:origin x="560" y="14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A05C075F-111B-B24C-B04F-23EAB8ED6DC6}" type="datetimeFigureOut">
              <a:rPr lang="en-US" smtClean="0"/>
              <a:t>10/23/18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B1F58D-5805-324A-9D2A-036B284EBF42}" type="slidenum">
              <a:rPr lang="en-US" smtClean="0"/>
              <a:t>‹#›</a:t>
            </a:fld>
            <a:endParaRPr lang="en-US"/>
          </a:p>
        </p:txBody>
      </p:sp>
    </p:spTree>
    <p:extLst>
      <p:ext uri="{BB962C8B-B14F-4D97-AF65-F5344CB8AC3E}">
        <p14:creationId xmlns:p14="http://schemas.microsoft.com/office/powerpoint/2010/main" val="11846485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F33AF379-B6F0-9242-BEC7-E5B681944E4F}" type="datetimeFigureOut">
              <a:rPr lang="en-US" smtClean="0"/>
              <a:t>10/23/18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A36E6-4E03-A540-9D4D-3C632B8A670C}" type="slidenum">
              <a:rPr lang="en-US" smtClean="0"/>
              <a:t>‹#›</a:t>
            </a:fld>
            <a:endParaRPr lang="en-US"/>
          </a:p>
        </p:txBody>
      </p:sp>
    </p:spTree>
    <p:extLst>
      <p:ext uri="{BB962C8B-B14F-4D97-AF65-F5344CB8AC3E}">
        <p14:creationId xmlns:p14="http://schemas.microsoft.com/office/powerpoint/2010/main" val="89379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s://en.wikipedia.org/wiki/Crab_Pulsar#cite_note-1"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Dress </a:t>
            </a:r>
            <a:r>
              <a:rPr lang="en-US" dirty="0" smtClean="0"/>
              <a:t>warmly, no</a:t>
            </a:r>
            <a:r>
              <a:rPr lang="en-US" baseline="0" dirty="0" smtClean="0"/>
              <a:t> heat at observatory!</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1</a:t>
            </a:fld>
            <a:endParaRPr lang="en-US" altLang="x-none"/>
          </a:p>
        </p:txBody>
      </p:sp>
    </p:spTree>
    <p:extLst>
      <p:ext uri="{BB962C8B-B14F-4D97-AF65-F5344CB8AC3E}">
        <p14:creationId xmlns:p14="http://schemas.microsoft.com/office/powerpoint/2010/main" val="1946092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2A36E6-4E03-A540-9D4D-3C632B8A670C}" type="slidenum">
              <a:rPr lang="en-US" smtClean="0"/>
              <a:t>10</a:t>
            </a:fld>
            <a:endParaRPr lang="en-US"/>
          </a:p>
        </p:txBody>
      </p:sp>
    </p:spTree>
    <p:extLst>
      <p:ext uri="{BB962C8B-B14F-4D97-AF65-F5344CB8AC3E}">
        <p14:creationId xmlns:p14="http://schemas.microsoft.com/office/powerpoint/2010/main" val="95428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http://astrosun2.astro.cornell.edu/academics/courses/astro201/</a:t>
            </a:r>
            <a:r>
              <a:rPr lang="en-US" dirty="0" err="1" smtClean="0"/>
              <a:t>sn.htm</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11</a:t>
            </a:fld>
            <a:endParaRPr lang="en-US"/>
          </a:p>
        </p:txBody>
      </p:sp>
    </p:spTree>
    <p:extLst>
      <p:ext uri="{BB962C8B-B14F-4D97-AF65-F5344CB8AC3E}">
        <p14:creationId xmlns:p14="http://schemas.microsoft.com/office/powerpoint/2010/main" val="1411196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Supernova 1987a, observed</a:t>
            </a:r>
            <a:r>
              <a:rPr lang="en-US" baseline="0" dirty="0" smtClean="0"/>
              <a:t> by HST </a:t>
            </a:r>
            <a:r>
              <a:rPr lang="en-US" dirty="0" smtClean="0"/>
              <a:t>http://</a:t>
            </a:r>
            <a:r>
              <a:rPr lang="en-US" dirty="0" err="1" smtClean="0"/>
              <a:t>www.spacetelescope.org</a:t>
            </a:r>
            <a:r>
              <a:rPr lang="en-US" dirty="0" smtClean="0"/>
              <a:t>/images/potw1142a/</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12</a:t>
            </a:fld>
            <a:endParaRPr lang="en-US"/>
          </a:p>
        </p:txBody>
      </p:sp>
    </p:spTree>
    <p:extLst>
      <p:ext uri="{BB962C8B-B14F-4D97-AF65-F5344CB8AC3E}">
        <p14:creationId xmlns:p14="http://schemas.microsoft.com/office/powerpoint/2010/main" val="820360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a:t>
            </a:r>
            <a:r>
              <a:rPr lang="en-US" dirty="0" err="1" smtClean="0"/>
              <a:t>phys.org</a:t>
            </a:r>
            <a:r>
              <a:rPr lang="en-US" dirty="0" smtClean="0"/>
              <a:t>/news/2018-05-spectacular-neutron-star-merger-gravitational.html</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14</a:t>
            </a:fld>
            <a:endParaRPr lang="en-US"/>
          </a:p>
        </p:txBody>
      </p:sp>
    </p:spTree>
    <p:extLst>
      <p:ext uri="{BB962C8B-B14F-4D97-AF65-F5344CB8AC3E}">
        <p14:creationId xmlns:p14="http://schemas.microsoft.com/office/powerpoint/2010/main" val="977036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2A36E6-4E03-A540-9D4D-3C632B8A670C}" type="slidenum">
              <a:rPr lang="en-US" smtClean="0"/>
              <a:t>15</a:t>
            </a:fld>
            <a:endParaRPr lang="en-US"/>
          </a:p>
        </p:txBody>
      </p:sp>
    </p:spTree>
    <p:extLst>
      <p:ext uri="{BB962C8B-B14F-4D97-AF65-F5344CB8AC3E}">
        <p14:creationId xmlns:p14="http://schemas.microsoft.com/office/powerpoint/2010/main" val="1397499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Image: Crab nebula observed with VLT (on page 563 in book</a:t>
            </a:r>
            <a:r>
              <a:rPr lang="en-US" dirty="0" smtClean="0"/>
              <a:t>)</a:t>
            </a:r>
          </a:p>
        </p:txBody>
      </p:sp>
      <p:sp>
        <p:nvSpPr>
          <p:cNvPr id="4" name="Slide Number Placeholder 3"/>
          <p:cNvSpPr>
            <a:spLocks noGrp="1"/>
          </p:cNvSpPr>
          <p:nvPr>
            <p:ph type="sldNum" sz="quarter" idx="10"/>
          </p:nvPr>
        </p:nvSpPr>
        <p:spPr/>
        <p:txBody>
          <a:bodyPr/>
          <a:lstStyle/>
          <a:p>
            <a:fld id="{132A36E6-4E03-A540-9D4D-3C632B8A670C}" type="slidenum">
              <a:rPr lang="en-US" smtClean="0"/>
              <a:t>16</a:t>
            </a:fld>
            <a:endParaRPr lang="en-US"/>
          </a:p>
        </p:txBody>
      </p:sp>
    </p:spTree>
    <p:extLst>
      <p:ext uri="{BB962C8B-B14F-4D97-AF65-F5344CB8AC3E}">
        <p14:creationId xmlns:p14="http://schemas.microsoft.com/office/powerpoint/2010/main" val="1815572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Story time!!! Can you guess what I’m going to tell you about Jocelyn</a:t>
            </a:r>
            <a:r>
              <a:rPr lang="en-US" baseline="0" dirty="0" smtClean="0"/>
              <a:t> Bell (</a:t>
            </a:r>
            <a:r>
              <a:rPr lang="en-US" baseline="0" dirty="0" err="1" smtClean="0"/>
              <a:t>Burnell</a:t>
            </a:r>
            <a:r>
              <a:rPr lang="en-US" baseline="0" dirty="0" smtClean="0"/>
              <a:t>)? She discovered something cool, her work wasn’t believed, she continued to work and confirm it, then others got credit for the discovery, she wasn’t acknowledged by Nobel prize committee </a:t>
            </a:r>
            <a:r>
              <a:rPr lang="mr-IN" baseline="0" dirty="0" smtClean="0"/>
              <a:t>…</a:t>
            </a:r>
            <a:r>
              <a:rPr lang="en-US" baseline="0" dirty="0" smtClean="0"/>
              <a:t> story’s getting a little familiar, isn’t it?</a:t>
            </a:r>
            <a:endParaRPr lang="en-US" dirty="0" smtClean="0"/>
          </a:p>
          <a:p>
            <a:r>
              <a:rPr lang="en-US" dirty="0" smtClean="0"/>
              <a:t>https://</a:t>
            </a:r>
            <a:r>
              <a:rPr lang="en-US" dirty="0" err="1" smtClean="0"/>
              <a:t>www.nature.com</a:t>
            </a:r>
            <a:r>
              <a:rPr lang="en-US" dirty="0" smtClean="0"/>
              <a:t>/articles/d41586-018-06210-w </a:t>
            </a:r>
          </a:p>
          <a:p>
            <a:r>
              <a:rPr lang="en-US" dirty="0" smtClean="0"/>
              <a:t>https://</a:t>
            </a:r>
            <a:r>
              <a:rPr lang="en-US" dirty="0" err="1" smtClean="0"/>
              <a:t>www.theguardian.com</a:t>
            </a:r>
            <a:r>
              <a:rPr lang="en-US" dirty="0" smtClean="0"/>
              <a:t>/science/2018/</a:t>
            </a:r>
            <a:r>
              <a:rPr lang="en-US" dirty="0" err="1" smtClean="0"/>
              <a:t>sep</a:t>
            </a:r>
            <a:r>
              <a:rPr lang="en-US" dirty="0" smtClean="0"/>
              <a:t>/06/jocelyn-bell-burnell-british-astrophysicist-overlooked-by-nobels-3m-award-pulsars</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17</a:t>
            </a:fld>
            <a:endParaRPr lang="en-US"/>
          </a:p>
        </p:txBody>
      </p:sp>
    </p:spTree>
    <p:extLst>
      <p:ext uri="{BB962C8B-B14F-4D97-AF65-F5344CB8AC3E}">
        <p14:creationId xmlns:p14="http://schemas.microsoft.com/office/powerpoint/2010/main" val="706095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a:t>
            </a:r>
            <a:r>
              <a:rPr lang="en-US" dirty="0" err="1" smtClean="0"/>
              <a:t>www.atnf.csiro.au</a:t>
            </a:r>
            <a:r>
              <a:rPr lang="en-US" dirty="0" smtClean="0"/>
              <a:t>/outreach/education/senior/astrophysics/</a:t>
            </a:r>
            <a:r>
              <a:rPr lang="en-US" dirty="0" err="1" smtClean="0"/>
              <a:t>stellarevolution_deathhigh.html</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18</a:t>
            </a:fld>
            <a:endParaRPr lang="en-US"/>
          </a:p>
        </p:txBody>
      </p:sp>
    </p:spTree>
    <p:extLst>
      <p:ext uri="{BB962C8B-B14F-4D97-AF65-F5344CB8AC3E}">
        <p14:creationId xmlns:p14="http://schemas.microsoft.com/office/powerpoint/2010/main" val="1352721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a:t>
            </a:r>
            <a:r>
              <a:rPr lang="en-US" dirty="0" err="1" smtClean="0"/>
              <a:t>www.jb.man.ac.uk</a:t>
            </a:r>
            <a:r>
              <a:rPr lang="en-US" dirty="0" smtClean="0"/>
              <a:t>/pulsar/Education/Sounds/</a:t>
            </a:r>
            <a:r>
              <a:rPr lang="en-US" dirty="0" err="1" smtClean="0"/>
              <a:t>sounds.html</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19</a:t>
            </a:fld>
            <a:endParaRPr lang="en-US"/>
          </a:p>
        </p:txBody>
      </p:sp>
    </p:spTree>
    <p:extLst>
      <p:ext uri="{BB962C8B-B14F-4D97-AF65-F5344CB8AC3E}">
        <p14:creationId xmlns:p14="http://schemas.microsoft.com/office/powerpoint/2010/main" val="1344106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X-</a:t>
            </a:r>
            <a:r>
              <a:rPr lang="en-US" dirty="0" err="1" smtClean="0"/>
              <a:t>sonify</a:t>
            </a:r>
            <a:r>
              <a:rPr lang="en-US" dirty="0" smtClean="0"/>
              <a:t>: https://</a:t>
            </a:r>
            <a:r>
              <a:rPr lang="en-US" dirty="0" err="1" smtClean="0"/>
              <a:t>www.cfa.harvard.edu</a:t>
            </a:r>
            <a:r>
              <a:rPr lang="en-US" dirty="0" smtClean="0"/>
              <a:t>/</a:t>
            </a:r>
            <a:r>
              <a:rPr lang="en-US" dirty="0" err="1" smtClean="0"/>
              <a:t>sed</a:t>
            </a:r>
            <a:r>
              <a:rPr lang="en-US" dirty="0" smtClean="0"/>
              <a:t>/projects/</a:t>
            </a:r>
            <a:r>
              <a:rPr lang="en-US" dirty="0" err="1" smtClean="0"/>
              <a:t>star_songs</a:t>
            </a:r>
            <a:r>
              <a:rPr lang="en-US" dirty="0" smtClean="0"/>
              <a:t>/pages/</a:t>
            </a:r>
            <a:r>
              <a:rPr lang="en-US" dirty="0" err="1" smtClean="0"/>
              <a:t>xraytosound.html</a:t>
            </a:r>
            <a:endParaRPr lang="en-US" dirty="0" smtClean="0"/>
          </a:p>
          <a:p>
            <a:r>
              <a:rPr lang="en-US" dirty="0" smtClean="0"/>
              <a:t>3d printed model,</a:t>
            </a:r>
            <a:r>
              <a:rPr lang="en-US" baseline="0" dirty="0" smtClean="0"/>
              <a:t> Salvatore Orlando: </a:t>
            </a:r>
            <a:r>
              <a:rPr lang="en-US" dirty="0" smtClean="0"/>
              <a:t>http://</a:t>
            </a:r>
            <a:r>
              <a:rPr lang="en-US" dirty="0" err="1" smtClean="0"/>
              <a:t>chandra.harvard.edu</a:t>
            </a:r>
            <a:r>
              <a:rPr lang="en-US" dirty="0" smtClean="0"/>
              <a:t>/</a:t>
            </a:r>
            <a:r>
              <a:rPr lang="en-US" dirty="0" err="1" smtClean="0"/>
              <a:t>deadstar</a:t>
            </a:r>
            <a:r>
              <a:rPr lang="en-US" dirty="0" smtClean="0"/>
              <a:t>/sn1987a.html</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20</a:t>
            </a:fld>
            <a:endParaRPr lang="en-US"/>
          </a:p>
        </p:txBody>
      </p:sp>
    </p:spTree>
    <p:extLst>
      <p:ext uri="{BB962C8B-B14F-4D97-AF65-F5344CB8AC3E}">
        <p14:creationId xmlns:p14="http://schemas.microsoft.com/office/powerpoint/2010/main" val="199449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2A36E6-4E03-A540-9D4D-3C632B8A670C}" type="slidenum">
              <a:rPr lang="en-US" smtClean="0"/>
              <a:t>2</a:t>
            </a:fld>
            <a:endParaRPr lang="en-US"/>
          </a:p>
        </p:txBody>
      </p:sp>
    </p:spTree>
    <p:extLst>
      <p:ext uri="{BB962C8B-B14F-4D97-AF65-F5344CB8AC3E}">
        <p14:creationId xmlns:p14="http://schemas.microsoft.com/office/powerpoint/2010/main" val="1066599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www.cosmos.esa.int</a:t>
            </a:r>
            <a:r>
              <a:rPr lang="en-US" dirty="0" smtClean="0"/>
              <a:t>/web/</a:t>
            </a:r>
            <a:r>
              <a:rPr lang="en-US" dirty="0" err="1" smtClean="0"/>
              <a:t>cesar</a:t>
            </a:r>
            <a:r>
              <a:rPr lang="en-US" dirty="0" smtClean="0"/>
              <a:t>/x-ray-binaries-monitoring</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21</a:t>
            </a:fld>
            <a:endParaRPr lang="en-US"/>
          </a:p>
        </p:txBody>
      </p:sp>
    </p:spTree>
    <p:extLst>
      <p:ext uri="{BB962C8B-B14F-4D97-AF65-F5344CB8AC3E}">
        <p14:creationId xmlns:p14="http://schemas.microsoft.com/office/powerpoint/2010/main" val="972824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22</a:t>
            </a:fld>
            <a:endParaRPr lang="en-US"/>
          </a:p>
        </p:txBody>
      </p:sp>
    </p:spTree>
    <p:extLst>
      <p:ext uri="{BB962C8B-B14F-4D97-AF65-F5344CB8AC3E}">
        <p14:creationId xmlns:p14="http://schemas.microsoft.com/office/powerpoint/2010/main" val="515469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2A36E6-4E03-A540-9D4D-3C632B8A670C}" type="slidenum">
              <a:rPr lang="en-US" smtClean="0"/>
              <a:t>23</a:t>
            </a:fld>
            <a:endParaRPr lang="en-US"/>
          </a:p>
        </p:txBody>
      </p:sp>
    </p:spTree>
    <p:extLst>
      <p:ext uri="{BB962C8B-B14F-4D97-AF65-F5344CB8AC3E}">
        <p14:creationId xmlns:p14="http://schemas.microsoft.com/office/powerpoint/2010/main" val="1179384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24</a:t>
            </a:fld>
            <a:endParaRPr lang="en-US"/>
          </a:p>
        </p:txBody>
      </p:sp>
    </p:spTree>
    <p:extLst>
      <p:ext uri="{BB962C8B-B14F-4D97-AF65-F5344CB8AC3E}">
        <p14:creationId xmlns:p14="http://schemas.microsoft.com/office/powerpoint/2010/main" val="77453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www.galacticcenter.astro.ucla.edu</a:t>
            </a:r>
            <a:r>
              <a:rPr lang="en-US" dirty="0" smtClean="0"/>
              <a:t>/</a:t>
            </a:r>
            <a:r>
              <a:rPr lang="en-US" dirty="0" err="1" smtClean="0"/>
              <a:t>animations.html</a:t>
            </a:r>
            <a:endParaRPr lang="en-US" dirty="0" smtClean="0"/>
          </a:p>
          <a:p>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25</a:t>
            </a:fld>
            <a:endParaRPr lang="en-US"/>
          </a:p>
        </p:txBody>
      </p:sp>
    </p:spTree>
    <p:extLst>
      <p:ext uri="{BB962C8B-B14F-4D97-AF65-F5344CB8AC3E}">
        <p14:creationId xmlns:p14="http://schemas.microsoft.com/office/powerpoint/2010/main" val="257103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http://astrosun2.astro.cornell.edu/academics/courses/astro201/</a:t>
            </a:r>
            <a:r>
              <a:rPr lang="en-US" dirty="0" err="1" smtClean="0"/>
              <a:t>bh_structure.htm</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26</a:t>
            </a:fld>
            <a:endParaRPr lang="en-US"/>
          </a:p>
        </p:txBody>
      </p:sp>
    </p:spTree>
    <p:extLst>
      <p:ext uri="{BB962C8B-B14F-4D97-AF65-F5344CB8AC3E}">
        <p14:creationId xmlns:p14="http://schemas.microsoft.com/office/powerpoint/2010/main" val="637296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Yep, black holes</a:t>
            </a:r>
            <a:r>
              <a:rPr lang="en-US" baseline="0" dirty="0" smtClean="0"/>
              <a:t> can have accretion disks, just like stars, white dwarfs .. Physics is the same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27</a:t>
            </a:fld>
            <a:endParaRPr lang="en-US"/>
          </a:p>
        </p:txBody>
      </p:sp>
    </p:spTree>
    <p:extLst>
      <p:ext uri="{BB962C8B-B14F-4D97-AF65-F5344CB8AC3E}">
        <p14:creationId xmlns:p14="http://schemas.microsoft.com/office/powerpoint/2010/main" val="1547243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2A36E6-4E03-A540-9D4D-3C632B8A670C}" type="slidenum">
              <a:rPr lang="en-US" smtClean="0"/>
              <a:t>28</a:t>
            </a:fld>
            <a:endParaRPr lang="en-US"/>
          </a:p>
        </p:txBody>
      </p:sp>
    </p:spTree>
    <p:extLst>
      <p:ext uri="{BB962C8B-B14F-4D97-AF65-F5344CB8AC3E}">
        <p14:creationId xmlns:p14="http://schemas.microsoft.com/office/powerpoint/2010/main" val="650006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For now</a:t>
            </a:r>
            <a:r>
              <a:rPr lang="mr-IN" smtClean="0"/>
              <a:t>…</a:t>
            </a:r>
            <a:endParaRPr lang="en-US"/>
          </a:p>
        </p:txBody>
      </p:sp>
      <p:sp>
        <p:nvSpPr>
          <p:cNvPr id="4" name="Slide Number Placeholder 3"/>
          <p:cNvSpPr>
            <a:spLocks noGrp="1"/>
          </p:cNvSpPr>
          <p:nvPr>
            <p:ph type="sldNum" sz="quarter" idx="10"/>
          </p:nvPr>
        </p:nvSpPr>
        <p:spPr/>
        <p:txBody>
          <a:bodyPr/>
          <a:lstStyle/>
          <a:p>
            <a:fld id="{132A36E6-4E03-A540-9D4D-3C632B8A670C}" type="slidenum">
              <a:rPr lang="en-US" smtClean="0"/>
              <a:t>29</a:t>
            </a:fld>
            <a:endParaRPr lang="en-US"/>
          </a:p>
        </p:txBody>
      </p:sp>
    </p:spTree>
    <p:extLst>
      <p:ext uri="{BB962C8B-B14F-4D97-AF65-F5344CB8AC3E}">
        <p14:creationId xmlns:p14="http://schemas.microsoft.com/office/powerpoint/2010/main" val="406605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2A36E6-4E03-A540-9D4D-3C632B8A670C}" type="slidenum">
              <a:rPr lang="en-US" smtClean="0"/>
              <a:t>30</a:t>
            </a:fld>
            <a:endParaRPr lang="en-US"/>
          </a:p>
        </p:txBody>
      </p:sp>
    </p:spTree>
    <p:extLst>
      <p:ext uri="{BB962C8B-B14F-4D97-AF65-F5344CB8AC3E}">
        <p14:creationId xmlns:p14="http://schemas.microsoft.com/office/powerpoint/2010/main" val="54011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Image 1: Supernova 1987A after exploding in February 1987 (left), and an image taken before the explosion (right). Credit: David </a:t>
            </a:r>
            <a:r>
              <a:rPr lang="en-US" sz="1200" b="0" i="1" kern="1200" dirty="0" err="1" smtClean="0">
                <a:solidFill>
                  <a:schemeClr val="tx1"/>
                </a:solidFill>
                <a:effectLst/>
                <a:latin typeface="+mn-lt"/>
                <a:ea typeface="+mn-ea"/>
                <a:cs typeface="+mn-cs"/>
              </a:rPr>
              <a:t>Malin</a:t>
            </a:r>
            <a:r>
              <a:rPr lang="en-US" sz="1200" b="0" i="1" kern="1200" dirty="0" smtClean="0">
                <a:solidFill>
                  <a:schemeClr val="tx1"/>
                </a:solidFill>
                <a:effectLst/>
                <a:latin typeface="+mn-lt"/>
                <a:ea typeface="+mn-ea"/>
                <a:cs typeface="+mn-cs"/>
              </a:rPr>
              <a:t> / Australian Astronomical Observatory.</a:t>
            </a:r>
          </a:p>
          <a:p>
            <a:r>
              <a:rPr lang="en-US" dirty="0" smtClean="0"/>
              <a:t>Image 2:</a:t>
            </a:r>
            <a:r>
              <a:rPr lang="en-US" baseline="0" dirty="0" smtClean="0"/>
              <a:t> </a:t>
            </a:r>
            <a:r>
              <a:rPr lang="en-US" sz="1200" b="0" i="0" kern="1200" dirty="0" smtClean="0">
                <a:solidFill>
                  <a:schemeClr val="tx1"/>
                </a:solidFill>
                <a:effectLst/>
                <a:latin typeface="+mn-lt"/>
                <a:ea typeface="+mn-ea"/>
                <a:cs typeface="+mn-cs"/>
              </a:rPr>
              <a:t>NASA/CXC/ASU/J. Hester et al.</a:t>
            </a:r>
            <a:r>
              <a:rPr lang="en-US" sz="1200" b="0" i="0" u="none" strike="noStrike" kern="1200" baseline="30000" dirty="0" smtClean="0">
                <a:solidFill>
                  <a:schemeClr val="tx1"/>
                </a:solidFill>
                <a:effectLst/>
                <a:latin typeface="+mn-lt"/>
                <a:ea typeface="+mn-ea"/>
                <a:cs typeface="+mn-cs"/>
                <a:hlinkClick r:id="rId3"/>
              </a:rPr>
              <a:t>[1]</a:t>
            </a:r>
            <a:endParaRPr lang="en-US" sz="1200" b="0" i="0" u="none" strike="noStrike" kern="1200" baseline="3000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image 3: still from </a:t>
            </a:r>
            <a:r>
              <a:rPr lang="en-US" sz="1200" b="0" i="0" u="none" strike="noStrike" kern="1200" baseline="0" dirty="0" err="1" smtClean="0">
                <a:solidFill>
                  <a:schemeClr val="tx1"/>
                </a:solidFill>
                <a:effectLst/>
                <a:latin typeface="+mn-lt"/>
                <a:ea typeface="+mn-ea"/>
                <a:cs typeface="+mn-cs"/>
              </a:rPr>
              <a:t>Gargantua</a:t>
            </a:r>
            <a:r>
              <a:rPr lang="en-US" sz="1200" b="0" i="0" u="none" strike="noStrike" kern="1200" baseline="0" dirty="0" smtClean="0">
                <a:solidFill>
                  <a:schemeClr val="tx1"/>
                </a:solidFill>
                <a:effectLst/>
                <a:latin typeface="+mn-lt"/>
                <a:ea typeface="+mn-ea"/>
                <a:cs typeface="+mn-cs"/>
              </a:rPr>
              <a:t> simulation, produced for the movie Interstellar: https://io9.gizmodo.com/the-truth-behind-interstellars-scientifically-accurate-1686120318 </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3</a:t>
            </a:fld>
            <a:endParaRPr lang="en-US"/>
          </a:p>
        </p:txBody>
      </p:sp>
    </p:spTree>
    <p:extLst>
      <p:ext uri="{BB962C8B-B14F-4D97-AF65-F5344CB8AC3E}">
        <p14:creationId xmlns:p14="http://schemas.microsoft.com/office/powerpoint/2010/main" val="1269691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smtClean="0"/>
              <a:t>Pg</a:t>
            </a:r>
            <a:r>
              <a:rPr lang="en-US" dirty="0" smtClean="0"/>
              <a:t> 550 in the textbook</a:t>
            </a:r>
          </a:p>
          <a:p>
            <a:r>
              <a:rPr lang="en-US" dirty="0" smtClean="0"/>
              <a:t>11.5billion years = 10 month</a:t>
            </a:r>
            <a:r>
              <a:rPr lang="en-US" baseline="0" dirty="0" smtClean="0"/>
              <a:t>s on cosmic calendar</a:t>
            </a:r>
          </a:p>
          <a:p>
            <a:r>
              <a:rPr lang="en-US" baseline="0" dirty="0" smtClean="0"/>
              <a:t>6 million years = 4 hours on cosmic calendar</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4</a:t>
            </a:fld>
            <a:endParaRPr lang="en-US"/>
          </a:p>
        </p:txBody>
      </p:sp>
    </p:spTree>
    <p:extLst>
      <p:ext uri="{BB962C8B-B14F-4D97-AF65-F5344CB8AC3E}">
        <p14:creationId xmlns:p14="http://schemas.microsoft.com/office/powerpoint/2010/main" val="147334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I’m going to really lean on some things you’ve already heard a number of times today as a way of reviewing for the test..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5</a:t>
            </a:fld>
            <a:endParaRPr lang="en-US"/>
          </a:p>
        </p:txBody>
      </p:sp>
    </p:spTree>
    <p:extLst>
      <p:ext uri="{BB962C8B-B14F-4D97-AF65-F5344CB8AC3E}">
        <p14:creationId xmlns:p14="http://schemas.microsoft.com/office/powerpoint/2010/main" val="258894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This is really important- most of the rest of class will have to do with the balancing (or not) of pressure and gravity</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6</a:t>
            </a:fld>
            <a:endParaRPr lang="en-US"/>
          </a:p>
        </p:txBody>
      </p:sp>
    </p:spTree>
    <p:extLst>
      <p:ext uri="{BB962C8B-B14F-4D97-AF65-F5344CB8AC3E}">
        <p14:creationId xmlns:p14="http://schemas.microsoft.com/office/powerpoint/2010/main" val="139152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Electron degeneracy pressure is a consequence of the Pauli Exclusion Principle; it’s a resistance to quantum state degeneracy and not an electrostatic repulsion. </a:t>
            </a:r>
            <a:endParaRPr lang="en-US" baseline="0" dirty="0" smtClean="0"/>
          </a:p>
          <a:p>
            <a:r>
              <a:rPr lang="en-US" baseline="0" dirty="0" smtClean="0"/>
              <a:t>Remember that question from the first midterm about stars you can see in a blue filter as well as in a red one, vs one you can see in just the red? This white dwarf example is exactly the same, but the filters are ultraviolet and visible light. The star you can see in the UV and the visible (the white dwarf) is hotter than the star that’s dim in the UV and bright in the visible. </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7</a:t>
            </a:fld>
            <a:endParaRPr lang="en-US"/>
          </a:p>
        </p:txBody>
      </p:sp>
    </p:spTree>
    <p:extLst>
      <p:ext uri="{BB962C8B-B14F-4D97-AF65-F5344CB8AC3E}">
        <p14:creationId xmlns:p14="http://schemas.microsoft.com/office/powerpoint/2010/main" val="804949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charset="0"/>
                <a:ea typeface="ＭＳ Ｐゴシック" charset="-128"/>
              </a:defRPr>
            </a:lvl1pPr>
            <a:lvl2pPr marL="742950" indent="-285750">
              <a:defRPr sz="3200">
                <a:solidFill>
                  <a:schemeClr val="tx1"/>
                </a:solidFill>
                <a:latin typeface="Times" charset="0"/>
                <a:ea typeface="ＭＳ Ｐゴシック" charset="-128"/>
              </a:defRPr>
            </a:lvl2pPr>
            <a:lvl3pPr marL="1143000" indent="-228600">
              <a:defRPr sz="3200">
                <a:solidFill>
                  <a:schemeClr val="tx1"/>
                </a:solidFill>
                <a:latin typeface="Times" charset="0"/>
                <a:ea typeface="ＭＳ Ｐゴシック" charset="-128"/>
              </a:defRPr>
            </a:lvl3pPr>
            <a:lvl4pPr marL="1600200" indent="-228600">
              <a:defRPr sz="3200">
                <a:solidFill>
                  <a:schemeClr val="tx1"/>
                </a:solidFill>
                <a:latin typeface="Times" charset="0"/>
                <a:ea typeface="ＭＳ Ｐゴシック" charset="-128"/>
              </a:defRPr>
            </a:lvl4pPr>
            <a:lvl5pPr marL="2057400" indent="-228600">
              <a:defRPr sz="3200">
                <a:solidFill>
                  <a:schemeClr val="tx1"/>
                </a:solidFill>
                <a:latin typeface="Times" charset="0"/>
                <a:ea typeface="ＭＳ Ｐゴシック" charset="-128"/>
              </a:defRPr>
            </a:lvl5pPr>
            <a:lvl6pPr marL="2514600" indent="-228600" eaLnBrk="0" fontAlgn="base" hangingPunct="0">
              <a:spcBef>
                <a:spcPct val="0"/>
              </a:spcBef>
              <a:spcAft>
                <a:spcPct val="0"/>
              </a:spcAft>
              <a:defRPr sz="3200">
                <a:solidFill>
                  <a:schemeClr val="tx1"/>
                </a:solidFill>
                <a:latin typeface="Times" charset="0"/>
                <a:ea typeface="ＭＳ Ｐゴシック" charset="-128"/>
              </a:defRPr>
            </a:lvl6pPr>
            <a:lvl7pPr marL="2971800" indent="-228600" eaLnBrk="0" fontAlgn="base" hangingPunct="0">
              <a:spcBef>
                <a:spcPct val="0"/>
              </a:spcBef>
              <a:spcAft>
                <a:spcPct val="0"/>
              </a:spcAft>
              <a:defRPr sz="3200">
                <a:solidFill>
                  <a:schemeClr val="tx1"/>
                </a:solidFill>
                <a:latin typeface="Times" charset="0"/>
                <a:ea typeface="ＭＳ Ｐゴシック" charset="-128"/>
              </a:defRPr>
            </a:lvl7pPr>
            <a:lvl8pPr marL="3429000" indent="-228600" eaLnBrk="0" fontAlgn="base" hangingPunct="0">
              <a:spcBef>
                <a:spcPct val="0"/>
              </a:spcBef>
              <a:spcAft>
                <a:spcPct val="0"/>
              </a:spcAft>
              <a:defRPr sz="3200">
                <a:solidFill>
                  <a:schemeClr val="tx1"/>
                </a:solidFill>
                <a:latin typeface="Times" charset="0"/>
                <a:ea typeface="ＭＳ Ｐゴシック" charset="-128"/>
              </a:defRPr>
            </a:lvl8pPr>
            <a:lvl9pPr marL="3886200" indent="-228600" eaLnBrk="0" fontAlgn="base" hangingPunct="0">
              <a:spcBef>
                <a:spcPct val="0"/>
              </a:spcBef>
              <a:spcAft>
                <a:spcPct val="0"/>
              </a:spcAft>
              <a:defRPr sz="3200">
                <a:solidFill>
                  <a:schemeClr val="tx1"/>
                </a:solidFill>
                <a:latin typeface="Times" charset="0"/>
                <a:ea typeface="ＭＳ Ｐゴシック" charset="-128"/>
              </a:defRPr>
            </a:lvl9pPr>
          </a:lstStyle>
          <a:p>
            <a:fld id="{82A97B92-0F7B-BD4D-9299-DCF06DB96996}" type="slidenum">
              <a:rPr lang="en-US" altLang="x-none" sz="1200"/>
              <a:pPr/>
              <a:t>8</a:t>
            </a:fld>
            <a:endParaRPr lang="en-US" altLang="x-none" sz="1200"/>
          </a:p>
        </p:txBody>
      </p:sp>
      <p:sp>
        <p:nvSpPr>
          <p:cNvPr id="18434" name="Rectangle 2"/>
          <p:cNvSpPr>
            <a:spLocks noGrp="1" noRot="1" noChangeAspect="1" noChangeArrowheads="1" noTextEdit="1"/>
          </p:cNvSpPr>
          <p:nvPr>
            <p:ph type="sldImg"/>
          </p:nvPr>
        </p:nvSpPr>
        <p:spPr>
          <a:xfrm>
            <a:off x="685800" y="1143000"/>
            <a:ext cx="5486400" cy="308610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x-none" dirty="0" smtClean="0">
                <a:latin typeface="Times" charset="0"/>
                <a:ea typeface="ＭＳ Ｐゴシック" charset="-128"/>
              </a:rPr>
              <a:t>So if you observe a white dwarf, you have a pretty</a:t>
            </a:r>
            <a:r>
              <a:rPr lang="en-US" altLang="x-none" baseline="0" dirty="0" smtClean="0">
                <a:latin typeface="Times" charset="0"/>
                <a:ea typeface="ＭＳ Ｐゴシック" charset="-128"/>
              </a:rPr>
              <a:t> good idea what its mass may be.</a:t>
            </a:r>
          </a:p>
          <a:p>
            <a:pPr eaLnBrk="1" hangingPunct="1"/>
            <a:r>
              <a:rPr lang="mr-IN" altLang="x-none" dirty="0" err="1" smtClean="0">
                <a:latin typeface="Times" charset="0"/>
                <a:ea typeface="ＭＳ Ｐゴシック" charset="-128"/>
              </a:rPr>
              <a:t>http</a:t>
            </a:r>
            <a:r>
              <a:rPr lang="mr-IN" altLang="x-none" dirty="0" smtClean="0">
                <a:latin typeface="Times" charset="0"/>
                <a:ea typeface="ＭＳ Ｐゴシック" charset="-128"/>
              </a:rPr>
              <a:t>://</a:t>
            </a:r>
            <a:r>
              <a:rPr lang="mr-IN" altLang="x-none" dirty="0" err="1" smtClean="0">
                <a:latin typeface="Times" charset="0"/>
                <a:ea typeface="ＭＳ Ｐゴシック" charset="-128"/>
              </a:rPr>
              <a:t>iopscience.iop.org</a:t>
            </a:r>
            <a:r>
              <a:rPr lang="mr-IN" altLang="x-none" dirty="0" smtClean="0">
                <a:latin typeface="Times" charset="0"/>
                <a:ea typeface="ＭＳ Ｐゴシック" charset="-128"/>
              </a:rPr>
              <a:t>/</a:t>
            </a:r>
            <a:r>
              <a:rPr lang="mr-IN" altLang="x-none" dirty="0" err="1" smtClean="0">
                <a:latin typeface="Times" charset="0"/>
                <a:ea typeface="ＭＳ Ｐゴシック" charset="-128"/>
              </a:rPr>
              <a:t>article</a:t>
            </a:r>
            <a:r>
              <a:rPr lang="mr-IN" altLang="x-none" dirty="0" smtClean="0">
                <a:latin typeface="Times" charset="0"/>
                <a:ea typeface="ＭＳ Ｐゴシック" charset="-128"/>
              </a:rPr>
              <a:t>/10.1088/0004-637X/719/1/803</a:t>
            </a:r>
            <a:endParaRPr lang="en-US" altLang="x-none" dirty="0" smtClean="0">
              <a:latin typeface="Times" charset="0"/>
              <a:ea typeface="ＭＳ Ｐゴシック" charset="-128"/>
            </a:endParaRPr>
          </a:p>
          <a:p>
            <a:pPr eaLnBrk="1" hangingPunct="1"/>
            <a:r>
              <a:rPr lang="en-US" altLang="x-none" dirty="0" smtClean="0">
                <a:latin typeface="Times" charset="0"/>
                <a:ea typeface="ＭＳ Ｐゴシック" charset="-128"/>
              </a:rPr>
              <a:t>In the figure, that lowest spectrum is of a metal-rich</a:t>
            </a:r>
            <a:r>
              <a:rPr lang="en-US" altLang="x-none" baseline="0" dirty="0" smtClean="0">
                <a:latin typeface="Times" charset="0"/>
                <a:ea typeface="ＭＳ Ｐゴシック" charset="-128"/>
              </a:rPr>
              <a:t> white dwarf- astronomers think the metals are from a planet or asteroid-like object the star accreted (ate. Yum, </a:t>
            </a:r>
            <a:r>
              <a:rPr lang="en-US" altLang="x-none" baseline="0" dirty="0" err="1" smtClean="0">
                <a:latin typeface="Times" charset="0"/>
                <a:ea typeface="ＭＳ Ｐゴシック" charset="-128"/>
              </a:rPr>
              <a:t>burrp</a:t>
            </a:r>
            <a:r>
              <a:rPr lang="en-US" altLang="x-none" baseline="0" dirty="0" smtClean="0">
                <a:latin typeface="Times" charset="0"/>
                <a:ea typeface="ＭＳ Ｐゴシック" charset="-128"/>
              </a:rPr>
              <a:t>.). </a:t>
            </a:r>
            <a:endParaRPr lang="ru-RU" altLang="x-none" dirty="0">
              <a:latin typeface="Times" charset="0"/>
              <a:ea typeface="ＭＳ Ｐゴシック" charset="-128"/>
            </a:endParaRPr>
          </a:p>
        </p:txBody>
      </p:sp>
    </p:spTree>
    <p:extLst>
      <p:ext uri="{BB962C8B-B14F-4D97-AF65-F5344CB8AC3E}">
        <p14:creationId xmlns:p14="http://schemas.microsoft.com/office/powerpoint/2010/main" val="1371506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‘nova’ just means ‘new’ </a:t>
            </a:r>
          </a:p>
          <a:p>
            <a:r>
              <a:rPr lang="en-US" dirty="0" smtClean="0"/>
              <a:t>https://</a:t>
            </a:r>
            <a:r>
              <a:rPr lang="en-US" dirty="0" err="1" smtClean="0"/>
              <a:t>www.spacetelescope.org</a:t>
            </a:r>
            <a:r>
              <a:rPr lang="en-US" dirty="0" smtClean="0"/>
              <a:t>/images/opo9729a/</a:t>
            </a:r>
            <a:endParaRPr lang="en-US" dirty="0"/>
          </a:p>
        </p:txBody>
      </p:sp>
      <p:sp>
        <p:nvSpPr>
          <p:cNvPr id="4" name="Slide Number Placeholder 3"/>
          <p:cNvSpPr>
            <a:spLocks noGrp="1"/>
          </p:cNvSpPr>
          <p:nvPr>
            <p:ph type="sldNum" sz="quarter" idx="10"/>
          </p:nvPr>
        </p:nvSpPr>
        <p:spPr/>
        <p:txBody>
          <a:bodyPr/>
          <a:lstStyle/>
          <a:p>
            <a:fld id="{132A36E6-4E03-A540-9D4D-3C632B8A670C}" type="slidenum">
              <a:rPr lang="en-US" smtClean="0"/>
              <a:t>9</a:t>
            </a:fld>
            <a:endParaRPr lang="en-US"/>
          </a:p>
        </p:txBody>
      </p:sp>
    </p:spTree>
    <p:extLst>
      <p:ext uri="{BB962C8B-B14F-4D97-AF65-F5344CB8AC3E}">
        <p14:creationId xmlns:p14="http://schemas.microsoft.com/office/powerpoint/2010/main" val="172971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5586B75A-687E-405C-8A0B-8D00578BA2C3}" type="datetimeFigureOut">
              <a:rPr lang="en-US" smtClean="0"/>
              <a:pPr/>
              <a:t>10/23/18</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4FAB73BC-B049-4115-A692-8D63A059BFB8}"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5586B75A-687E-405C-8A0B-8D00578BA2C3}" type="datetimeFigureOut">
              <a:rPr lang="en-US" smtClean="0"/>
              <a:pPr/>
              <a:t>10/23/18</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4FAB73BC-B049-4115-A692-8D63A059BFB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5586B75A-687E-405C-8A0B-8D00578BA2C3}" type="datetimeFigureOut">
              <a:rPr lang="en-US" smtClean="0"/>
              <a:pPr/>
              <a:t>10/23/18</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4FAB73BC-B049-4115-A692-8D63A059BFB8}"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10/23/18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
        <p:nvSpPr>
          <p:cNvPr id="6" name="Text Placeholder 5"/>
          <p:cNvSpPr>
            <a:spLocks noGrp="1"/>
          </p:cNvSpPr>
          <p:nvPr>
            <p:ph type="body" sz="quarter" idx="13"/>
          </p:nvPr>
        </p:nvSpPr>
        <p:spPr>
          <a:xfrm>
            <a:off x="2489200" y="0"/>
            <a:ext cx="4555067" cy="78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ext Placeholder 7"/>
          <p:cNvSpPr>
            <a:spLocks noGrp="1"/>
          </p:cNvSpPr>
          <p:nvPr>
            <p:ph type="body" sz="quarter" idx="14"/>
          </p:nvPr>
        </p:nvSpPr>
        <p:spPr>
          <a:xfrm>
            <a:off x="5143832" y="2066984"/>
            <a:ext cx="4502149" cy="55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5"/>
          </p:nvPr>
        </p:nvSpPr>
        <p:spPr>
          <a:xfrm>
            <a:off x="8107391" y="4006850"/>
            <a:ext cx="4318000" cy="571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2646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smtClean="0"/>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5586B75A-687E-405C-8A0B-8D00578BA2C3}" type="datetimeFigureOut">
              <a:rPr lang="en-US" smtClean="0"/>
              <a:pPr/>
              <a:t>10/23/18</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4FAB73BC-B049-4115-A692-8D63A059BFB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fld id="{5586B75A-687E-405C-8A0B-8D00578BA2C3}" type="datetimeFigureOut">
              <a:rPr lang="en-US" smtClean="0"/>
              <a:pPr/>
              <a:t>10/23/18</a:t>
            </a:fld>
            <a:endParaRPr lang="en-US" dirty="0"/>
          </a:p>
        </p:txBody>
      </p:sp>
      <p:sp>
        <p:nvSpPr>
          <p:cNvPr id="6" name="Footer Placeholder 4"/>
          <p:cNvSpPr>
            <a:spLocks noGrp="1"/>
          </p:cNvSpPr>
          <p:nvPr>
            <p:ph type="ftr" sz="quarter" idx="11"/>
          </p:nvPr>
        </p:nvSpPr>
        <p:spPr/>
        <p:txBody>
          <a:bodyPr/>
          <a:lstStyle>
            <a:lvl1pPr>
              <a:defRPr/>
            </a:lvl1pPr>
          </a:lstStyle>
          <a:p>
            <a:endParaRPr lang="en-US" dirty="0"/>
          </a:p>
        </p:txBody>
      </p:sp>
      <p:sp>
        <p:nvSpPr>
          <p:cNvPr id="7" name="Slide Number Placeholder 5"/>
          <p:cNvSpPr>
            <a:spLocks noGrp="1"/>
          </p:cNvSpPr>
          <p:nvPr>
            <p:ph type="sldNum" sz="quarter" idx="12"/>
          </p:nvPr>
        </p:nvSpPr>
        <p:spPr/>
        <p:txBody>
          <a:bodyPr/>
          <a:lstStyle>
            <a:lvl1pPr>
              <a:defRPr/>
            </a:lvl1pPr>
          </a:lstStyle>
          <a:p>
            <a:fld id="{4FAB73BC-B049-4115-A692-8D63A059BFB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5586B75A-687E-405C-8A0B-8D00578BA2C3}" type="datetimeFigureOut">
              <a:rPr lang="en-US" smtClean="0"/>
              <a:pPr/>
              <a:t>10/23/18</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4FAB73BC-B049-4115-A692-8D63A059BFB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defRPr/>
            </a:lvl1pPr>
          </a:lstStyle>
          <a:p>
            <a:fld id="{5586B75A-687E-405C-8A0B-8D00578BA2C3}" type="datetimeFigureOut">
              <a:rPr lang="en-US" smtClean="0"/>
              <a:pPr/>
              <a:t>10/23/18</a:t>
            </a:fld>
            <a:endParaRPr lang="en-US" dirty="0"/>
          </a:p>
        </p:txBody>
      </p:sp>
      <p:sp>
        <p:nvSpPr>
          <p:cNvPr id="8" name="Footer Placeholder 4"/>
          <p:cNvSpPr>
            <a:spLocks noGrp="1"/>
          </p:cNvSpPr>
          <p:nvPr>
            <p:ph type="ftr" sz="quarter" idx="15"/>
          </p:nvPr>
        </p:nvSpPr>
        <p:spPr/>
        <p:txBody>
          <a:bodyPr/>
          <a:lstStyle>
            <a:lvl1pPr>
              <a:defRPr/>
            </a:lvl1pPr>
          </a:lstStyle>
          <a:p>
            <a:endParaRPr lang="en-US" dirty="0"/>
          </a:p>
        </p:txBody>
      </p:sp>
      <p:sp>
        <p:nvSpPr>
          <p:cNvPr id="9" name="Slide Number Placeholder 5"/>
          <p:cNvSpPr>
            <a:spLocks noGrp="1"/>
          </p:cNvSpPr>
          <p:nvPr>
            <p:ph type="sldNum" sz="quarter" idx="16"/>
          </p:nvPr>
        </p:nvSpPr>
        <p:spPr/>
        <p:txBody>
          <a:bodyPr/>
          <a:lstStyle>
            <a:lvl1pPr>
              <a:defRPr/>
            </a:lvl1pPr>
          </a:lstStyle>
          <a:p>
            <a:fld id="{4FAB73BC-B049-4115-A692-8D63A059BFB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5586B75A-687E-405C-8A0B-8D00578BA2C3}" type="datetimeFigureOut">
              <a:rPr lang="en-US" smtClean="0"/>
              <a:pPr/>
              <a:t>10/23/18</a:t>
            </a:fld>
            <a:endParaRPr lang="en-US" dirty="0"/>
          </a:p>
        </p:txBody>
      </p:sp>
      <p:sp>
        <p:nvSpPr>
          <p:cNvPr id="4" name="Footer Placeholder 4"/>
          <p:cNvSpPr>
            <a:spLocks noGrp="1"/>
          </p:cNvSpPr>
          <p:nvPr>
            <p:ph type="ftr" sz="quarter" idx="11"/>
          </p:nvPr>
        </p:nvSpPr>
        <p:spPr/>
        <p:txBody>
          <a:bodyPr/>
          <a:lstStyle>
            <a:lvl1pPr>
              <a:defRPr/>
            </a:lvl1pPr>
          </a:lstStyle>
          <a:p>
            <a:endParaRPr lang="en-US" dirty="0"/>
          </a:p>
        </p:txBody>
      </p:sp>
      <p:sp>
        <p:nvSpPr>
          <p:cNvPr id="5" name="Slide Number Placeholder 5"/>
          <p:cNvSpPr>
            <a:spLocks noGrp="1"/>
          </p:cNvSpPr>
          <p:nvPr>
            <p:ph type="sldNum" sz="quarter" idx="12"/>
          </p:nvPr>
        </p:nvSpPr>
        <p:spPr/>
        <p:txBody>
          <a:bodyPr/>
          <a:lstStyle>
            <a:lvl1pPr>
              <a:defRPr/>
            </a:lvl1pPr>
          </a:lstStyle>
          <a:p>
            <a:fld id="{4FAB73BC-B049-4115-A692-8D63A059BFB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586B75A-687E-405C-8A0B-8D00578BA2C3}" type="datetimeFigureOut">
              <a:rPr lang="en-US" smtClean="0"/>
              <a:pPr/>
              <a:t>10/23/18</a:t>
            </a:fld>
            <a:endParaRPr lang="en-US" dirty="0"/>
          </a:p>
        </p:txBody>
      </p:sp>
      <p:sp>
        <p:nvSpPr>
          <p:cNvPr id="3" name="Footer Placeholder 4"/>
          <p:cNvSpPr>
            <a:spLocks noGrp="1"/>
          </p:cNvSpPr>
          <p:nvPr>
            <p:ph type="ftr" sz="quarter" idx="11"/>
          </p:nvPr>
        </p:nvSpPr>
        <p:spPr/>
        <p:txBody>
          <a:bodyPr/>
          <a:lstStyle>
            <a:lvl1pPr>
              <a:defRPr/>
            </a:lvl1pPr>
          </a:lstStyle>
          <a:p>
            <a:endParaRPr lang="en-US" dirty="0"/>
          </a:p>
        </p:txBody>
      </p:sp>
      <p:sp>
        <p:nvSpPr>
          <p:cNvPr id="4" name="Slide Number Placeholder 5"/>
          <p:cNvSpPr>
            <a:spLocks noGrp="1"/>
          </p:cNvSpPr>
          <p:nvPr>
            <p:ph type="sldNum" sz="quarter" idx="12"/>
          </p:nvPr>
        </p:nvSpPr>
        <p:spPr/>
        <p:txBody>
          <a:bodyPr/>
          <a:lstStyle>
            <a:lvl1pPr>
              <a:defRPr/>
            </a:lvl1pPr>
          </a:lstStyle>
          <a:p>
            <a:fld id="{4FAB73BC-B049-4115-A692-8D63A059BFB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8"/>
          <p:cNvSpPr>
            <a:spLocks noGrp="1"/>
          </p:cNvSpPr>
          <p:nvPr>
            <p:ph type="dt" sz="half" idx="10"/>
          </p:nvPr>
        </p:nvSpPr>
        <p:spPr/>
        <p:txBody>
          <a:bodyPr/>
          <a:lstStyle>
            <a:lvl1pPr>
              <a:defRPr/>
            </a:lvl1pPr>
          </a:lstStyle>
          <a:p>
            <a:fld id="{5586B75A-687E-405C-8A0B-8D00578BA2C3}" type="datetimeFigureOut">
              <a:rPr lang="en-US" smtClean="0"/>
              <a:pPr/>
              <a:t>10/23/18</a:t>
            </a:fld>
            <a:endParaRPr lang="en-US" dirty="0"/>
          </a:p>
        </p:txBody>
      </p:sp>
      <p:sp>
        <p:nvSpPr>
          <p:cNvPr id="7" name="Footer Placeholder 9"/>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endParaRPr lang="en-US" dirty="0"/>
          </a:p>
        </p:txBody>
      </p:sp>
      <p:sp>
        <p:nvSpPr>
          <p:cNvPr id="8" name="Slide Number Placeholder 10"/>
          <p:cNvSpPr>
            <a:spLocks noGrp="1"/>
          </p:cNvSpPr>
          <p:nvPr>
            <p:ph type="sldNum" sz="quarter" idx="12"/>
          </p:nvPr>
        </p:nvSpPr>
        <p:spPr/>
        <p:txBody>
          <a:bodyPr/>
          <a:lstStyle>
            <a:lvl1pPr>
              <a:defRPr/>
            </a:lvl1pPr>
          </a:lstStyle>
          <a:p>
            <a:fld id="{4FAB73BC-B049-4115-A692-8D63A059BFB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586B75A-687E-405C-8A0B-8D00578BA2C3}" type="datetimeFigureOut">
              <a:rPr lang="en-US" smtClean="0"/>
              <a:pPr/>
              <a:t>10/23/18</a:t>
            </a:fld>
            <a:endParaRPr lang="en-US" dirty="0"/>
          </a:p>
        </p:txBody>
      </p:sp>
      <p:sp>
        <p:nvSpPr>
          <p:cNvPr id="7" name="Footer Placeholder 8"/>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endParaRPr lang="en-US" dirty="0"/>
          </a:p>
        </p:txBody>
      </p:sp>
      <p:sp>
        <p:nvSpPr>
          <p:cNvPr id="8" name="Slide Number Placeholder 9"/>
          <p:cNvSpPr>
            <a:spLocks noGrp="1"/>
          </p:cNvSpPr>
          <p:nvPr>
            <p:ph type="sldNum" sz="quarter" idx="12"/>
          </p:nvPr>
        </p:nvSpPr>
        <p:spPr/>
        <p:txBody>
          <a:bodyPr/>
          <a:lstStyle>
            <a:lvl1pPr>
              <a:defRPr/>
            </a:lvl1pPr>
          </a:lstStyle>
          <a:p>
            <a:fld id="{4FAB73BC-B049-4115-A692-8D63A059BFB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cs typeface="+mn-cs"/>
              </a:defRPr>
            </a:lvl1pPr>
          </a:lstStyle>
          <a:p>
            <a:fld id="{5586B75A-687E-405C-8A0B-8D00578BA2C3}" type="datetimeFigureOut">
              <a:rPr lang="en-US" smtClean="0"/>
              <a:pPr/>
              <a:t>10/23/18</a:t>
            </a:fld>
            <a:endParaRPr lang="en-US" dirty="0"/>
          </a:p>
        </p:txBody>
      </p:sp>
      <p:sp>
        <p:nvSpPr>
          <p:cNvPr id="5" name="Footer Placeholder 4"/>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cs typeface="+mn-cs"/>
              </a:defRPr>
            </a:lvl1pPr>
          </a:lstStyle>
          <a:p>
            <a:endParaRPr lang="en-US" dirty="0"/>
          </a:p>
        </p:txBody>
      </p:sp>
      <p:sp>
        <p:nvSpPr>
          <p:cNvPr id="6" name="Slide Number Placeholder 5"/>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cs typeface="+mn-cs"/>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9991507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Lst>
  <p:hf sldNum="0" hdr="0" ftr="0" dt="0"/>
  <p:txStyles>
    <p:titleStyle>
      <a:lvl1pPr algn="ctr" rtl="0" eaLnBrk="1" fontAlgn="base" hangingPunct="1">
        <a:lnSpc>
          <a:spcPct val="90000"/>
        </a:lnSpc>
        <a:spcBef>
          <a:spcPct val="0"/>
        </a:spcBef>
        <a:spcAft>
          <a:spcPct val="0"/>
        </a:spcAft>
        <a:defRPr sz="3600" b="1" kern="1200" spc="200">
          <a:solidFill>
            <a:srgbClr val="262626"/>
          </a:solidFill>
          <a:latin typeface="+mj-lt"/>
          <a:ea typeface="+mj-ea"/>
          <a:cs typeface="+mj-cs"/>
        </a:defRPr>
      </a:lvl1pPr>
      <a:lvl2pPr algn="ctr" rtl="0" eaLnBrk="1" fontAlgn="base" hangingPunct="1">
        <a:lnSpc>
          <a:spcPct val="90000"/>
        </a:lnSpc>
        <a:spcBef>
          <a:spcPct val="0"/>
        </a:spcBef>
        <a:spcAft>
          <a:spcPct val="0"/>
        </a:spcAft>
        <a:defRPr sz="3600" b="1">
          <a:solidFill>
            <a:srgbClr val="262626"/>
          </a:solidFill>
          <a:latin typeface="Gill Sans MT" charset="0"/>
        </a:defRPr>
      </a:lvl2pPr>
      <a:lvl3pPr algn="ctr" rtl="0" eaLnBrk="1" fontAlgn="base" hangingPunct="1">
        <a:lnSpc>
          <a:spcPct val="90000"/>
        </a:lnSpc>
        <a:spcBef>
          <a:spcPct val="0"/>
        </a:spcBef>
        <a:spcAft>
          <a:spcPct val="0"/>
        </a:spcAft>
        <a:defRPr sz="3600" b="1">
          <a:solidFill>
            <a:srgbClr val="262626"/>
          </a:solidFill>
          <a:latin typeface="Gill Sans MT" charset="0"/>
        </a:defRPr>
      </a:lvl3pPr>
      <a:lvl4pPr algn="ctr" rtl="0" eaLnBrk="1" fontAlgn="base" hangingPunct="1">
        <a:lnSpc>
          <a:spcPct val="90000"/>
        </a:lnSpc>
        <a:spcBef>
          <a:spcPct val="0"/>
        </a:spcBef>
        <a:spcAft>
          <a:spcPct val="0"/>
        </a:spcAft>
        <a:defRPr sz="3600" b="1">
          <a:solidFill>
            <a:srgbClr val="262626"/>
          </a:solidFill>
          <a:latin typeface="Gill Sans MT" charset="0"/>
        </a:defRPr>
      </a:lvl4pPr>
      <a:lvl5pPr algn="ctr" rtl="0" eaLnBrk="1" fontAlgn="base" hangingPunct="1">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1pPr>
      <a:lvl2pPr marL="4572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2pPr>
      <a:lvl3pPr marL="6858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3pPr>
      <a:lvl4pPr marL="9144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4pPr>
      <a:lvl5pPr marL="11430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gi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microsoft.com/office/2007/relationships/media" Target="../media/media2.au"/><Relationship Id="rId4" Type="http://schemas.openxmlformats.org/officeDocument/2006/relationships/audio" Target="../media/media2.au"/><Relationship Id="rId5" Type="http://schemas.openxmlformats.org/officeDocument/2006/relationships/slideLayout" Target="../slideLayouts/slideLayout5.xml"/><Relationship Id="rId6" Type="http://schemas.openxmlformats.org/officeDocument/2006/relationships/notesSlide" Target="../notesSlides/notesSlide18.xml"/><Relationship Id="rId7" Type="http://schemas.openxmlformats.org/officeDocument/2006/relationships/image" Target="../media/image23.tiff"/><Relationship Id="rId8" Type="http://schemas.openxmlformats.org/officeDocument/2006/relationships/image" Target="../media/image24.png"/><Relationship Id="rId9" Type="http://schemas.openxmlformats.org/officeDocument/2006/relationships/image" Target="../media/image1.tiff"/><Relationship Id="rId10" Type="http://schemas.openxmlformats.org/officeDocument/2006/relationships/image" Target="../media/image25.tiff"/><Relationship Id="rId11" Type="http://schemas.openxmlformats.org/officeDocument/2006/relationships/image" Target="../media/image26.tiff"/><Relationship Id="rId1" Type="http://schemas.microsoft.com/office/2007/relationships/media" Target="../media/media1.au"/><Relationship Id="rId2" Type="http://schemas.openxmlformats.org/officeDocument/2006/relationships/audio" Target="../media/media1.au"/></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png"/><Relationship Id="rId5"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1.bin"/><Relationship Id="rId5" Type="http://schemas.openxmlformats.org/officeDocument/2006/relationships/image" Target="../media/image31.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4.xml"/><Relationship Id="rId5" Type="http://schemas.openxmlformats.org/officeDocument/2006/relationships/image" Target="../media/image35.png"/><Relationship Id="rId1" Type="http://schemas.microsoft.com/office/2007/relationships/media" Target="../media/media3.mp4"/><Relationship Id="rId2" Type="http://schemas.openxmlformats.org/officeDocument/2006/relationships/video" Target="../media/media3.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tiff"/></Relationships>
</file>

<file path=ppt/slides/_rels/slide27.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emf"/><Relationship Id="rId5"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Reminders</a:t>
            </a:r>
            <a:endParaRPr lang="en-US" dirty="0"/>
          </a:p>
        </p:txBody>
      </p:sp>
      <p:sp>
        <p:nvSpPr>
          <p:cNvPr id="3" name="Content Placeholder 2"/>
          <p:cNvSpPr>
            <a:spLocks noGrp="1"/>
          </p:cNvSpPr>
          <p:nvPr>
            <p:ph idx="1"/>
          </p:nvPr>
        </p:nvSpPr>
        <p:spPr>
          <a:xfrm>
            <a:off x="533400" y="1524000"/>
            <a:ext cx="11125200" cy="5334000"/>
          </a:xfrm>
        </p:spPr>
        <p:txBody>
          <a:bodyPr>
            <a:normAutofit lnSpcReduction="10000"/>
          </a:bodyPr>
          <a:lstStyle/>
          <a:p>
            <a:r>
              <a:rPr lang="en-US" dirty="0" smtClean="0"/>
              <a:t>Midterm 2 will be </a:t>
            </a:r>
            <a:r>
              <a:rPr lang="en-US" dirty="0" smtClean="0"/>
              <a:t>next </a:t>
            </a:r>
            <a:r>
              <a:rPr lang="en-US" dirty="0" smtClean="0"/>
              <a:t>Tuesday, </a:t>
            </a:r>
            <a:r>
              <a:rPr lang="en-US" dirty="0" smtClean="0"/>
              <a:t>10/30</a:t>
            </a:r>
            <a:r>
              <a:rPr lang="en-US" dirty="0"/>
              <a:t> </a:t>
            </a:r>
            <a:endParaRPr lang="en-US" dirty="0" smtClean="0"/>
          </a:p>
          <a:p>
            <a:pPr lvl="1"/>
            <a:r>
              <a:rPr lang="en-US" dirty="0" smtClean="0"/>
              <a:t>Today I’ll give a study guide/brief in-class review after chapter 18</a:t>
            </a:r>
            <a:endParaRPr lang="en-US" dirty="0" smtClean="0"/>
          </a:p>
          <a:p>
            <a:pPr lvl="1"/>
            <a:r>
              <a:rPr lang="en-US" dirty="0" smtClean="0"/>
              <a:t>This test will be a little different, hopefully in a good way</a:t>
            </a:r>
          </a:p>
          <a:p>
            <a:pPr lvl="2"/>
            <a:r>
              <a:rPr lang="en-US" dirty="0" smtClean="0"/>
              <a:t>Work as much in class as you can (no books/notes)</a:t>
            </a:r>
            <a:endParaRPr lang="en-US" dirty="0" smtClean="0"/>
          </a:p>
          <a:p>
            <a:pPr lvl="2"/>
            <a:r>
              <a:rPr lang="en-US" dirty="0" smtClean="0"/>
              <a:t>Then, take it home. Open book/note, don’t work together</a:t>
            </a:r>
          </a:p>
          <a:p>
            <a:pPr lvl="2"/>
            <a:r>
              <a:rPr lang="en-US" dirty="0" smtClean="0"/>
              <a:t>Due following Tuesday, 11/6</a:t>
            </a:r>
            <a:endParaRPr lang="en-US" dirty="0"/>
          </a:p>
          <a:p>
            <a:r>
              <a:rPr lang="en-US" dirty="0" smtClean="0"/>
              <a:t>Extra credit </a:t>
            </a:r>
            <a:r>
              <a:rPr lang="en-US" dirty="0" smtClean="0"/>
              <a:t>(5% toward final grade) Three </a:t>
            </a:r>
            <a:r>
              <a:rPr lang="en-US" dirty="0" smtClean="0"/>
              <a:t>College Observatory visit nights just for A235 students:</a:t>
            </a:r>
          </a:p>
          <a:p>
            <a:pPr lvl="1"/>
            <a:r>
              <a:rPr lang="en-US" dirty="0" smtClean="0"/>
              <a:t>Thursday, </a:t>
            </a:r>
            <a:r>
              <a:rPr lang="en-US" dirty="0" smtClean="0"/>
              <a:t>11/1; </a:t>
            </a:r>
            <a:r>
              <a:rPr lang="en-US" dirty="0"/>
              <a:t> </a:t>
            </a:r>
            <a:r>
              <a:rPr lang="en-US" dirty="0" smtClean="0"/>
              <a:t>Sunday</a:t>
            </a:r>
            <a:r>
              <a:rPr lang="en-US" dirty="0" smtClean="0"/>
              <a:t>, </a:t>
            </a:r>
            <a:r>
              <a:rPr lang="en-US" dirty="0" smtClean="0"/>
              <a:t>11/4; </a:t>
            </a:r>
            <a:r>
              <a:rPr lang="en-US" dirty="0"/>
              <a:t> </a:t>
            </a:r>
            <a:r>
              <a:rPr lang="en-US" dirty="0" smtClean="0"/>
              <a:t>Monday</a:t>
            </a:r>
            <a:r>
              <a:rPr lang="en-US" dirty="0" smtClean="0"/>
              <a:t>, </a:t>
            </a:r>
            <a:r>
              <a:rPr lang="en-US" dirty="0" smtClean="0"/>
              <a:t>11/5; </a:t>
            </a:r>
            <a:r>
              <a:rPr lang="en-US" dirty="0"/>
              <a:t> </a:t>
            </a:r>
            <a:r>
              <a:rPr lang="en-US" dirty="0" smtClean="0"/>
              <a:t>Thursday</a:t>
            </a:r>
            <a:r>
              <a:rPr lang="en-US" dirty="0" smtClean="0"/>
              <a:t>, 11/8</a:t>
            </a:r>
          </a:p>
          <a:p>
            <a:pPr lvl="1"/>
            <a:r>
              <a:rPr lang="en-US" b="1" dirty="0" smtClean="0"/>
              <a:t>Only if clear!! </a:t>
            </a:r>
            <a:r>
              <a:rPr lang="en-US" dirty="0" smtClean="0"/>
              <a:t>Observatory phone number (336-334-5700) will have on/off announcement by 5:30pm those dates</a:t>
            </a:r>
          </a:p>
          <a:p>
            <a:pPr lvl="1"/>
            <a:r>
              <a:rPr lang="en-US" dirty="0" smtClean="0"/>
              <a:t>We will arrange carpools in Petty main foyer at 6pm (~40min drive to TCO). I can only take 3- volunteers with cars much appreciated!</a:t>
            </a:r>
            <a:endParaRPr lang="en-US" b="1" dirty="0" smtClean="0"/>
          </a:p>
          <a:p>
            <a:pPr lvl="1"/>
            <a:endParaRPr lang="en-US" dirty="0"/>
          </a:p>
        </p:txBody>
      </p:sp>
    </p:spTree>
    <p:extLst>
      <p:ext uri="{BB962C8B-B14F-4D97-AF65-F5344CB8AC3E}">
        <p14:creationId xmlns:p14="http://schemas.microsoft.com/office/powerpoint/2010/main" val="11870007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Supernovae</a:t>
            </a:r>
            <a:endParaRPr lang="en-US" dirty="0"/>
          </a:p>
        </p:txBody>
      </p:sp>
      <p:sp>
        <p:nvSpPr>
          <p:cNvPr id="3" name="Content Placeholder 2"/>
          <p:cNvSpPr>
            <a:spLocks noGrp="1"/>
          </p:cNvSpPr>
          <p:nvPr>
            <p:ph idx="1"/>
          </p:nvPr>
        </p:nvSpPr>
        <p:spPr/>
        <p:txBody>
          <a:bodyPr>
            <a:normAutofit/>
          </a:bodyPr>
          <a:lstStyle/>
          <a:p>
            <a:r>
              <a:rPr lang="en-US" sz="2000" dirty="0"/>
              <a:t>If electron degeneracy pressure is overcome, electrons </a:t>
            </a:r>
            <a:r>
              <a:rPr lang="en-US" sz="2000" dirty="0" smtClean="0"/>
              <a:t>combine with </a:t>
            </a:r>
            <a:r>
              <a:rPr lang="en-US" sz="2000" dirty="0"/>
              <a:t>protons </a:t>
            </a:r>
            <a:r>
              <a:rPr lang="en-US" sz="2000" dirty="0" smtClean="0"/>
              <a:t>to become </a:t>
            </a:r>
            <a:r>
              <a:rPr lang="en-US" sz="2000" dirty="0"/>
              <a:t>neutrons</a:t>
            </a:r>
          </a:p>
          <a:p>
            <a:r>
              <a:rPr lang="en-US" altLang="x-none" sz="2000" dirty="0"/>
              <a:t>In a fraction of a second, an iron core collapses into a ball of neutrons a few kilometers </a:t>
            </a:r>
            <a:r>
              <a:rPr lang="en-US" altLang="x-none" sz="2000" dirty="0"/>
              <a:t>across</a:t>
            </a:r>
            <a:endParaRPr lang="en-US" altLang="x-none" sz="2000" dirty="0"/>
          </a:p>
          <a:p>
            <a:r>
              <a:rPr lang="en-US" altLang="x-none" sz="2000" dirty="0"/>
              <a:t>The collapse </a:t>
            </a:r>
            <a:r>
              <a:rPr lang="en-US" altLang="x-none" sz="2000" dirty="0" smtClean="0"/>
              <a:t>stops, since neutrons have </a:t>
            </a:r>
            <a:r>
              <a:rPr lang="en-US" altLang="x-none" sz="2000" dirty="0"/>
              <a:t>their own degeneracy </a:t>
            </a:r>
            <a:r>
              <a:rPr lang="en-US" altLang="x-none" sz="2000" dirty="0"/>
              <a:t>pressure</a:t>
            </a:r>
            <a:endParaRPr lang="en-US" altLang="x-none" sz="2000" dirty="0"/>
          </a:p>
          <a:p>
            <a:r>
              <a:rPr lang="en-US" altLang="x-none" sz="2000" dirty="0" smtClean="0"/>
              <a:t>Collapse releases </a:t>
            </a:r>
            <a:r>
              <a:rPr lang="en-US" altLang="x-none" sz="2000" dirty="0"/>
              <a:t>a huge amount of energy and results in an explosion – a </a:t>
            </a:r>
            <a:r>
              <a:rPr lang="en-US" altLang="x-none" sz="2000" b="1" dirty="0" smtClean="0">
                <a:solidFill>
                  <a:schemeClr val="tx1"/>
                </a:solidFill>
              </a:rPr>
              <a:t>supernova</a:t>
            </a:r>
          </a:p>
          <a:p>
            <a:endParaRPr lang="en-US" altLang="x-none" sz="2000"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8217" y="3660557"/>
            <a:ext cx="3050343" cy="2287758"/>
          </a:xfrm>
          <a:prstGeom prst="rect">
            <a:avLst/>
          </a:prstGeom>
        </p:spPr>
      </p:pic>
    </p:spTree>
    <p:extLst>
      <p:ext uri="{BB962C8B-B14F-4D97-AF65-F5344CB8AC3E}">
        <p14:creationId xmlns:p14="http://schemas.microsoft.com/office/powerpoint/2010/main" val="11678453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Supernovae</a:t>
            </a:r>
            <a:endParaRPr lang="en-US" dirty="0"/>
          </a:p>
        </p:txBody>
      </p:sp>
      <p:sp>
        <p:nvSpPr>
          <p:cNvPr id="3" name="Content Placeholder 2"/>
          <p:cNvSpPr>
            <a:spLocks noGrp="1"/>
          </p:cNvSpPr>
          <p:nvPr>
            <p:ph idx="1"/>
          </p:nvPr>
        </p:nvSpPr>
        <p:spPr>
          <a:xfrm>
            <a:off x="533400" y="1524000"/>
            <a:ext cx="4080803" cy="4216027"/>
          </a:xfrm>
        </p:spPr>
        <p:txBody>
          <a:bodyPr>
            <a:normAutofit/>
          </a:bodyPr>
          <a:lstStyle/>
          <a:p>
            <a:r>
              <a:rPr lang="en-US" altLang="x-none" sz="2000" dirty="0"/>
              <a:t>Explosion could be driven by a neutrino shock wave, propagating through the star</a:t>
            </a:r>
            <a:r>
              <a:rPr lang="en-US" altLang="en-US" sz="2000" dirty="0"/>
              <a:t>’</a:t>
            </a:r>
            <a:r>
              <a:rPr lang="en-US" altLang="x-none" sz="2000" dirty="0"/>
              <a:t>s outer </a:t>
            </a:r>
            <a:r>
              <a:rPr lang="en-US" altLang="x-none" sz="2000" dirty="0" smtClean="0"/>
              <a:t>layers</a:t>
            </a:r>
          </a:p>
          <a:p>
            <a:r>
              <a:rPr lang="en-US" altLang="x-none" sz="2000" dirty="0" smtClean="0"/>
              <a:t>Some part of acceleration/driving away star’s envelope could be ‘bouncing’ effect of the core</a:t>
            </a:r>
            <a:endParaRPr lang="en-US" altLang="x-none" sz="2000" dirty="0"/>
          </a:p>
          <a:p>
            <a:endParaRPr lang="en-US" sz="2000" dirty="0"/>
          </a:p>
        </p:txBody>
      </p:sp>
      <p:pic>
        <p:nvPicPr>
          <p:cNvPr id="4" name="Picture 3"/>
          <p:cNvPicPr>
            <a:picLocks noChangeAspect="1"/>
          </p:cNvPicPr>
          <p:nvPr/>
        </p:nvPicPr>
        <p:blipFill>
          <a:blip r:embed="rId3"/>
          <a:stretch>
            <a:fillRect/>
          </a:stretch>
        </p:blipFill>
        <p:spPr>
          <a:xfrm>
            <a:off x="4990514" y="1227408"/>
            <a:ext cx="6682154" cy="5502951"/>
          </a:xfrm>
          <a:prstGeom prst="rect">
            <a:avLst/>
          </a:prstGeom>
        </p:spPr>
      </p:pic>
    </p:spTree>
    <p:extLst>
      <p:ext uri="{BB962C8B-B14F-4D97-AF65-F5344CB8AC3E}">
        <p14:creationId xmlns:p14="http://schemas.microsoft.com/office/powerpoint/2010/main" val="280537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Supernovae</a:t>
            </a:r>
            <a:endParaRPr lang="en-US" dirty="0"/>
          </a:p>
        </p:txBody>
      </p:sp>
      <p:sp>
        <p:nvSpPr>
          <p:cNvPr id="3" name="Content Placeholder 2"/>
          <p:cNvSpPr>
            <a:spLocks noGrp="1"/>
          </p:cNvSpPr>
          <p:nvPr>
            <p:ph idx="1"/>
          </p:nvPr>
        </p:nvSpPr>
        <p:spPr>
          <a:xfrm>
            <a:off x="533400" y="1524000"/>
            <a:ext cx="8686268" cy="5334000"/>
          </a:xfrm>
        </p:spPr>
        <p:txBody>
          <a:bodyPr>
            <a:normAutofit/>
          </a:bodyPr>
          <a:lstStyle/>
          <a:p>
            <a:r>
              <a:rPr lang="en-US" altLang="x-none" sz="2000" dirty="0">
                <a:solidFill>
                  <a:schemeClr val="tx1"/>
                </a:solidFill>
              </a:rPr>
              <a:t>Three types of </a:t>
            </a:r>
            <a:r>
              <a:rPr lang="en-US" altLang="x-none" sz="2000" dirty="0">
                <a:solidFill>
                  <a:schemeClr val="tx1"/>
                </a:solidFill>
              </a:rPr>
              <a:t>supernova </a:t>
            </a:r>
            <a:r>
              <a:rPr lang="en-US" altLang="x-none" sz="2000" dirty="0" smtClean="0">
                <a:solidFill>
                  <a:schemeClr val="tx1"/>
                </a:solidFill>
              </a:rPr>
              <a:t>(depending on how limit is exceeded</a:t>
            </a:r>
            <a:r>
              <a:rPr lang="en-US" altLang="x-none" sz="2000" dirty="0">
                <a:solidFill>
                  <a:schemeClr val="tx1"/>
                </a:solidFill>
              </a:rPr>
              <a:t>):</a:t>
            </a:r>
            <a:endParaRPr lang="en-US" altLang="x-none" sz="2000" dirty="0">
              <a:solidFill>
                <a:schemeClr val="tx1"/>
              </a:solidFill>
            </a:endParaRPr>
          </a:p>
          <a:p>
            <a:pPr lvl="1">
              <a:buFontTx/>
              <a:buChar char="•"/>
            </a:pPr>
            <a:r>
              <a:rPr lang="en-US" altLang="x-none" sz="2000" dirty="0"/>
              <a:t>White dwarf (explosion in a binary system</a:t>
            </a:r>
            <a:r>
              <a:rPr lang="en-US" altLang="x-none" sz="2000" dirty="0" smtClean="0"/>
              <a:t>)</a:t>
            </a:r>
          </a:p>
          <a:p>
            <a:pPr lvl="2">
              <a:buFontTx/>
              <a:buChar char="•"/>
            </a:pPr>
            <a:r>
              <a:rPr lang="en-US" altLang="x-none" sz="2000" dirty="0" smtClean="0"/>
              <a:t>Accretion</a:t>
            </a:r>
          </a:p>
          <a:p>
            <a:pPr lvl="2">
              <a:buFontTx/>
              <a:buChar char="•"/>
            </a:pPr>
            <a:r>
              <a:rPr lang="en-US" altLang="x-none" sz="2000" dirty="0" smtClean="0"/>
              <a:t>Merger </a:t>
            </a:r>
            <a:endParaRPr lang="en-US" altLang="x-none" sz="2000" dirty="0"/>
          </a:p>
          <a:p>
            <a:pPr lvl="1">
              <a:buFontTx/>
              <a:buChar char="•"/>
            </a:pPr>
            <a:r>
              <a:rPr lang="en-US" altLang="x-none" sz="2000" dirty="0"/>
              <a:t>Intermediate-mass (leaves a neutron star as remnant)</a:t>
            </a:r>
          </a:p>
          <a:p>
            <a:pPr lvl="1">
              <a:buFontTx/>
              <a:buChar char="•"/>
            </a:pPr>
            <a:r>
              <a:rPr lang="en-US" altLang="x-none" sz="2000" dirty="0"/>
              <a:t>Massive (leaves a black hole as remnant</a:t>
            </a:r>
            <a:r>
              <a:rPr lang="en-US" altLang="x-none" sz="2000" dirty="0"/>
              <a:t>)</a:t>
            </a:r>
          </a:p>
          <a:p>
            <a:pPr>
              <a:buFontTx/>
              <a:buChar char="•"/>
            </a:pPr>
            <a:endParaRPr lang="en-US" altLang="x-none" sz="2000" dirty="0"/>
          </a:p>
          <a:p>
            <a:r>
              <a:rPr lang="en-US" altLang="x-none" sz="2000" dirty="0"/>
              <a:t>Supernovae shine as bright as ~10 billion Suns for a few </a:t>
            </a:r>
            <a:r>
              <a:rPr lang="en-US" altLang="x-none" sz="2000" dirty="0"/>
              <a:t>weeks</a:t>
            </a:r>
            <a:endParaRPr lang="en-US" altLang="x-none" sz="2000" b="1" dirty="0">
              <a:solidFill>
                <a:schemeClr val="tx1"/>
              </a:solidFill>
            </a:endParaRPr>
          </a:p>
          <a:p>
            <a:r>
              <a:rPr lang="en-US" altLang="x-none" sz="2000" dirty="0"/>
              <a:t>The neutron core is called a neutron </a:t>
            </a:r>
            <a:r>
              <a:rPr lang="en-US" altLang="x-none" sz="2000" dirty="0"/>
              <a:t>star</a:t>
            </a:r>
            <a:endParaRPr lang="en-US" altLang="x-none" sz="2000" dirty="0"/>
          </a:p>
          <a:p>
            <a:r>
              <a:rPr lang="en-US" altLang="x-none" sz="2000" dirty="0"/>
              <a:t>If gravity overcomes neutron degeneracy pressure, the core continues to collapse </a:t>
            </a:r>
            <a:r>
              <a:rPr lang="en-US" altLang="x-none" sz="2000" dirty="0">
                <a:sym typeface="Wingdings"/>
              </a:rPr>
              <a:t></a:t>
            </a:r>
            <a:r>
              <a:rPr lang="en-US" altLang="x-none" sz="2000" dirty="0">
                <a:solidFill>
                  <a:schemeClr val="tx1"/>
                </a:solidFill>
              </a:rPr>
              <a:t> </a:t>
            </a:r>
            <a:r>
              <a:rPr lang="en-US" altLang="x-none" sz="2000" dirty="0">
                <a:solidFill>
                  <a:schemeClr val="tx1"/>
                </a:solidFill>
              </a:rPr>
              <a:t>black </a:t>
            </a:r>
            <a:r>
              <a:rPr lang="en-US" altLang="x-none" sz="2000" dirty="0">
                <a:solidFill>
                  <a:schemeClr val="tx1"/>
                </a:solidFill>
              </a:rPr>
              <a:t>hole</a:t>
            </a:r>
            <a:endParaRPr lang="en-US" altLang="x-none" sz="2000" dirty="0">
              <a:solidFill>
                <a:schemeClr val="tx1"/>
              </a:solidFill>
            </a:endParaRPr>
          </a:p>
          <a:p>
            <a:pPr>
              <a:buFontTx/>
              <a:buChar char="•"/>
            </a:pPr>
            <a:endParaRPr lang="en-US" altLang="x-none" sz="2000" dirty="0"/>
          </a:p>
        </p:txBody>
      </p:sp>
      <p:pic>
        <p:nvPicPr>
          <p:cNvPr id="4" name="Picture 3"/>
          <p:cNvPicPr>
            <a:picLocks noChangeAspect="1"/>
          </p:cNvPicPr>
          <p:nvPr/>
        </p:nvPicPr>
        <p:blipFill>
          <a:blip r:embed="rId3"/>
          <a:stretch>
            <a:fillRect/>
          </a:stretch>
        </p:blipFill>
        <p:spPr>
          <a:xfrm>
            <a:off x="8736037" y="3702728"/>
            <a:ext cx="3021632" cy="3021632"/>
          </a:xfrm>
          <a:prstGeom prst="rect">
            <a:avLst/>
          </a:prstGeom>
        </p:spPr>
      </p:pic>
      <p:pic>
        <p:nvPicPr>
          <p:cNvPr id="5" name="Picture 4"/>
          <p:cNvPicPr>
            <a:picLocks noChangeAspect="1"/>
          </p:cNvPicPr>
          <p:nvPr/>
        </p:nvPicPr>
        <p:blipFill>
          <a:blip r:embed="rId4"/>
          <a:stretch>
            <a:fillRect/>
          </a:stretch>
        </p:blipFill>
        <p:spPr>
          <a:xfrm rot="10800000">
            <a:off x="8686503" y="1208709"/>
            <a:ext cx="3120700" cy="2494019"/>
          </a:xfrm>
          <a:prstGeom prst="rect">
            <a:avLst/>
          </a:prstGeom>
        </p:spPr>
      </p:pic>
    </p:spTree>
    <p:extLst>
      <p:ext uri="{BB962C8B-B14F-4D97-AF65-F5344CB8AC3E}">
        <p14:creationId xmlns:p14="http://schemas.microsoft.com/office/powerpoint/2010/main" val="885403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 dwarf supernova</a:t>
            </a:r>
            <a:endParaRPr lang="en-US" dirty="0"/>
          </a:p>
        </p:txBody>
      </p:sp>
      <p:sp>
        <p:nvSpPr>
          <p:cNvPr id="3" name="Content Placeholder 2"/>
          <p:cNvSpPr>
            <a:spLocks noGrp="1"/>
          </p:cNvSpPr>
          <p:nvPr>
            <p:ph idx="1"/>
          </p:nvPr>
        </p:nvSpPr>
        <p:spPr/>
        <p:txBody>
          <a:bodyPr/>
          <a:lstStyle/>
          <a:p>
            <a:r>
              <a:rPr lang="en-US" dirty="0" smtClean="0"/>
              <a:t>Something (two white dwarfs merging, or a white dwarf accreting material from its companion) pushes white dwarf over Chandrasekhar limit</a:t>
            </a:r>
          </a:p>
          <a:p>
            <a:r>
              <a:rPr lang="en-US" dirty="0" smtClean="0"/>
              <a:t>Inert, electron degeneracy pressure-supported C core reaches 600 MK, C ignites</a:t>
            </a:r>
          </a:p>
          <a:p>
            <a:r>
              <a:rPr lang="en-US" dirty="0" smtClean="0"/>
              <a:t>But wait, there’s not enough mass to counteract the outward pressure from C fusing!</a:t>
            </a:r>
          </a:p>
          <a:p>
            <a:pPr lvl="1"/>
            <a:r>
              <a:rPr lang="en-US" i="1" dirty="0" err="1" smtClean="0"/>
              <a:t>Ka</a:t>
            </a:r>
            <a:r>
              <a:rPr lang="en-US" i="1" dirty="0" smtClean="0"/>
              <a:t>-boom!</a:t>
            </a:r>
          </a:p>
          <a:p>
            <a:pPr lvl="1"/>
            <a:endParaRPr lang="en-US" i="1" dirty="0"/>
          </a:p>
          <a:p>
            <a:r>
              <a:rPr lang="en-US" dirty="0" smtClean="0"/>
              <a:t>Because of the magic 1.4 M</a:t>
            </a:r>
            <a:r>
              <a:rPr lang="en-US" baseline="-25000" dirty="0" smtClean="0"/>
              <a:t>☉</a:t>
            </a:r>
            <a:r>
              <a:rPr lang="en-US" dirty="0" smtClean="0"/>
              <a:t> number, all white dwarf supernovae have comparable </a:t>
            </a:r>
            <a:r>
              <a:rPr lang="en-US" dirty="0" err="1" smtClean="0"/>
              <a:t>brightnesses</a:t>
            </a:r>
            <a:endParaRPr lang="en-US" dirty="0" smtClean="0"/>
          </a:p>
          <a:p>
            <a:pPr lvl="1"/>
            <a:r>
              <a:rPr lang="en-US" dirty="0" smtClean="0"/>
              <a:t>If we observe the apparent brightness and know what its luminosity should be, can calculate a distance!</a:t>
            </a:r>
            <a:endParaRPr lang="en-US" dirty="0"/>
          </a:p>
        </p:txBody>
      </p:sp>
    </p:spTree>
    <p:extLst>
      <p:ext uri="{BB962C8B-B14F-4D97-AF65-F5344CB8AC3E}">
        <p14:creationId xmlns:p14="http://schemas.microsoft.com/office/powerpoint/2010/main" val="375081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Neutron Stars</a:t>
            </a:r>
            <a:endParaRPr lang="en-US" dirty="0"/>
          </a:p>
        </p:txBody>
      </p:sp>
      <p:sp>
        <p:nvSpPr>
          <p:cNvPr id="3" name="Content Placeholder 2"/>
          <p:cNvSpPr>
            <a:spLocks noGrp="1"/>
          </p:cNvSpPr>
          <p:nvPr>
            <p:ph idx="1"/>
          </p:nvPr>
        </p:nvSpPr>
        <p:spPr/>
        <p:txBody>
          <a:bodyPr>
            <a:normAutofit/>
          </a:bodyPr>
          <a:lstStyle/>
          <a:p>
            <a:r>
              <a:rPr lang="en-US" altLang="x-none" sz="2000" dirty="0" smtClean="0"/>
              <a:t>Product of intermediate mass stars’ supernovae</a:t>
            </a:r>
          </a:p>
          <a:p>
            <a:r>
              <a:rPr lang="en-US" altLang="x-none" sz="2000" dirty="0" smtClean="0"/>
              <a:t>A </a:t>
            </a:r>
            <a:r>
              <a:rPr lang="en-US" altLang="x-none" sz="2000" dirty="0"/>
              <a:t>neutron star is created by the collapse of the iron </a:t>
            </a:r>
            <a:r>
              <a:rPr lang="en-US" altLang="x-none" sz="2000" dirty="0" smtClean="0"/>
              <a:t>core: electrons and protons combine</a:t>
            </a:r>
            <a:endParaRPr lang="en-US" sz="2000" dirty="0"/>
          </a:p>
          <a:p>
            <a:r>
              <a:rPr lang="en-US" sz="2000" dirty="0"/>
              <a:t>Neutron stars are supported by neutron degeneracy pressure</a:t>
            </a:r>
          </a:p>
          <a:p>
            <a:r>
              <a:rPr lang="en-US" altLang="x-none" sz="2000" dirty="0"/>
              <a:t>Neutron </a:t>
            </a:r>
            <a:r>
              <a:rPr lang="en-US" altLang="x-none" sz="2000" dirty="0"/>
              <a:t>stars resemble atomic nuclei, but:</a:t>
            </a:r>
          </a:p>
          <a:p>
            <a:pPr lvl="1">
              <a:buFontTx/>
              <a:buChar char="•"/>
            </a:pPr>
            <a:r>
              <a:rPr lang="en-US" altLang="x-none" sz="2000" dirty="0"/>
              <a:t>are made of neutrons</a:t>
            </a:r>
          </a:p>
          <a:p>
            <a:pPr lvl="1">
              <a:buFontTx/>
              <a:buChar char="•"/>
            </a:pPr>
            <a:r>
              <a:rPr lang="en-US" altLang="x-none" sz="2000" dirty="0"/>
              <a:t>are held together by gravity</a:t>
            </a:r>
          </a:p>
          <a:p>
            <a:pPr lvl="1">
              <a:buFontTx/>
              <a:buChar char="•"/>
            </a:pPr>
            <a:r>
              <a:rPr lang="en-US" altLang="x-none" sz="2000" dirty="0"/>
              <a:t>emit </a:t>
            </a:r>
            <a:r>
              <a:rPr lang="en-US" altLang="x-none" sz="2000" dirty="0"/>
              <a:t>photons gravitationally redshifted</a:t>
            </a:r>
          </a:p>
          <a:p>
            <a:pPr lvl="2"/>
            <a:r>
              <a:rPr lang="en-US" altLang="x-none" sz="2000" dirty="0"/>
              <a:t>photons lose </a:t>
            </a:r>
            <a:r>
              <a:rPr lang="en-US" altLang="x-none" sz="2000" dirty="0" smtClean="0"/>
              <a:t>energy overcoming </a:t>
            </a:r>
            <a:r>
              <a:rPr lang="en-US" altLang="x-none" sz="2000" dirty="0"/>
              <a:t>the strong </a:t>
            </a:r>
            <a:endParaRPr lang="en-US" altLang="x-none" sz="2000" dirty="0" smtClean="0"/>
          </a:p>
          <a:p>
            <a:pPr marL="457200" lvl="2" indent="0">
              <a:buNone/>
            </a:pPr>
            <a:r>
              <a:rPr lang="en-US" altLang="x-none" sz="2000" dirty="0"/>
              <a:t> </a:t>
            </a:r>
            <a:r>
              <a:rPr lang="en-US" altLang="x-none" sz="2000" dirty="0" smtClean="0"/>
              <a:t>  gravitational </a:t>
            </a:r>
            <a:r>
              <a:rPr lang="en-US" altLang="x-none" sz="2000" dirty="0"/>
              <a:t>field</a:t>
            </a:r>
            <a:endParaRPr lang="en-US" sz="2000" dirty="0"/>
          </a:p>
          <a:p>
            <a:endParaRPr lang="en-US" sz="2000" dirty="0"/>
          </a:p>
        </p:txBody>
      </p:sp>
      <p:pic>
        <p:nvPicPr>
          <p:cNvPr id="4" name="Picture 3"/>
          <p:cNvPicPr>
            <a:picLocks noChangeAspect="1"/>
          </p:cNvPicPr>
          <p:nvPr/>
        </p:nvPicPr>
        <p:blipFill>
          <a:blip r:embed="rId3"/>
          <a:stretch>
            <a:fillRect/>
          </a:stretch>
        </p:blipFill>
        <p:spPr>
          <a:xfrm>
            <a:off x="6788443" y="3024554"/>
            <a:ext cx="5164405" cy="2904978"/>
          </a:xfrm>
          <a:prstGeom prst="rect">
            <a:avLst/>
          </a:prstGeom>
        </p:spPr>
      </p:pic>
    </p:spTree>
    <p:extLst>
      <p:ext uri="{BB962C8B-B14F-4D97-AF65-F5344CB8AC3E}">
        <p14:creationId xmlns:p14="http://schemas.microsoft.com/office/powerpoint/2010/main" val="165036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2930" t="15499" r="12857" b="9892"/>
          <a:stretch/>
        </p:blipFill>
        <p:spPr>
          <a:xfrm>
            <a:off x="6602438" y="2467052"/>
            <a:ext cx="5430129" cy="4194000"/>
          </a:xfrm>
          <a:prstGeom prst="rect">
            <a:avLst/>
          </a:prstGeom>
        </p:spPr>
      </p:pic>
      <p:sp>
        <p:nvSpPr>
          <p:cNvPr id="2" name="Title 1"/>
          <p:cNvSpPr>
            <a:spLocks noGrp="1"/>
          </p:cNvSpPr>
          <p:nvPr>
            <p:ph type="title"/>
          </p:nvPr>
        </p:nvSpPr>
        <p:spPr/>
        <p:txBody>
          <a:bodyPr/>
          <a:lstStyle/>
          <a:p>
            <a:r>
              <a:rPr lang="en-US" dirty="0" smtClean="0"/>
              <a:t>Neutron Stars</a:t>
            </a:r>
            <a:endParaRPr lang="en-US" dirty="0"/>
          </a:p>
        </p:txBody>
      </p:sp>
      <p:sp>
        <p:nvSpPr>
          <p:cNvPr id="3" name="Content Placeholder 2"/>
          <p:cNvSpPr>
            <a:spLocks noGrp="1"/>
          </p:cNvSpPr>
          <p:nvPr>
            <p:ph idx="1"/>
          </p:nvPr>
        </p:nvSpPr>
        <p:spPr>
          <a:xfrm>
            <a:off x="533400" y="1524000"/>
            <a:ext cx="5881468" cy="4216027"/>
          </a:xfrm>
        </p:spPr>
        <p:txBody>
          <a:bodyPr>
            <a:normAutofit/>
          </a:bodyPr>
          <a:lstStyle/>
          <a:p>
            <a:pPr>
              <a:spcBef>
                <a:spcPts val="125"/>
              </a:spcBef>
            </a:pPr>
            <a:r>
              <a:rPr lang="en-US" altLang="x-none" sz="2000" dirty="0" smtClean="0"/>
              <a:t>Hold on to your hats, these things are bizarre</a:t>
            </a:r>
            <a:r>
              <a:rPr lang="mr-IN" altLang="x-none" sz="2000" dirty="0" smtClean="0"/>
              <a:t>…</a:t>
            </a:r>
            <a:endParaRPr lang="en-US" altLang="x-none" sz="2000" dirty="0" smtClean="0"/>
          </a:p>
          <a:p>
            <a:pPr lvl="1">
              <a:spcBef>
                <a:spcPts val="125"/>
              </a:spcBef>
            </a:pPr>
            <a:r>
              <a:rPr lang="en-US" altLang="x-none" sz="2000" dirty="0" smtClean="0"/>
              <a:t>Typical </a:t>
            </a:r>
            <a:r>
              <a:rPr lang="en-US" altLang="x-none" sz="2000" dirty="0"/>
              <a:t>size: R </a:t>
            </a:r>
            <a:r>
              <a:rPr lang="en-US" altLang="x-none" sz="2000" dirty="0"/>
              <a:t>~10 km (~6.21mi)</a:t>
            </a:r>
            <a:endParaRPr lang="en-US" altLang="x-none" sz="2000" dirty="0"/>
          </a:p>
          <a:p>
            <a:pPr lvl="1">
              <a:spcBef>
                <a:spcPts val="125"/>
              </a:spcBef>
            </a:pPr>
            <a:r>
              <a:rPr lang="en-US" altLang="x-none" sz="2000" dirty="0" smtClean="0"/>
              <a:t>Mass: M ~1.4 – 3 M</a:t>
            </a:r>
            <a:r>
              <a:rPr lang="en-US" altLang="x-none" sz="2000" baseline="-25000" dirty="0" smtClean="0"/>
              <a:t>☉</a:t>
            </a:r>
          </a:p>
          <a:p>
            <a:pPr lvl="1">
              <a:spcBef>
                <a:spcPts val="125"/>
              </a:spcBef>
            </a:pPr>
            <a:r>
              <a:rPr lang="en-US" altLang="x-none" sz="2000" dirty="0" smtClean="0"/>
              <a:t>Density</a:t>
            </a:r>
            <a:r>
              <a:rPr lang="en-US" altLang="x-none" sz="2000" dirty="0"/>
              <a:t>: </a:t>
            </a:r>
            <a:r>
              <a:rPr lang="en-US" altLang="x-none" sz="2000" dirty="0" err="1"/>
              <a:t>ρ</a:t>
            </a:r>
            <a:r>
              <a:rPr lang="en-US" altLang="x-none" sz="2000" dirty="0"/>
              <a:t> ~10</a:t>
            </a:r>
            <a:r>
              <a:rPr lang="en-US" altLang="x-none" sz="2000" baseline="30000" dirty="0"/>
              <a:t>14</a:t>
            </a:r>
            <a:r>
              <a:rPr lang="en-US" altLang="x-none" sz="2000" dirty="0"/>
              <a:t> g/cm</a:t>
            </a:r>
            <a:r>
              <a:rPr lang="en-US" altLang="x-none" sz="2000" baseline="30000" dirty="0"/>
              <a:t>3</a:t>
            </a:r>
          </a:p>
          <a:p>
            <a:pPr>
              <a:spcBef>
                <a:spcPts val="125"/>
              </a:spcBef>
            </a:pPr>
            <a:endParaRPr lang="en-US" altLang="x-none" sz="2000" baseline="30000" dirty="0"/>
          </a:p>
          <a:p>
            <a:pPr marL="0" indent="0">
              <a:spcBef>
                <a:spcPts val="125"/>
              </a:spcBef>
              <a:buNone/>
            </a:pPr>
            <a:r>
              <a:rPr lang="en-US" sz="2000" dirty="0" smtClean="0">
                <a:solidFill>
                  <a:schemeClr val="tx1"/>
                </a:solidFill>
                <a:ea typeface="ＭＳ Ｐゴシック" charset="0"/>
                <a:cs typeface="Arial" charset="0"/>
                <a:sym typeface="Wingdings"/>
              </a:rPr>
              <a:t></a:t>
            </a:r>
            <a:r>
              <a:rPr lang="en-US" sz="2000" dirty="0" smtClean="0">
                <a:solidFill>
                  <a:schemeClr val="tx1"/>
                </a:solidFill>
                <a:ea typeface="ＭＳ Ｐゴシック" charset="0"/>
                <a:cs typeface="Arial" charset="0"/>
              </a:rPr>
              <a:t> </a:t>
            </a:r>
            <a:r>
              <a:rPr lang="en-US" sz="2000" dirty="0">
                <a:solidFill>
                  <a:schemeClr val="tx1"/>
                </a:solidFill>
                <a:ea typeface="ＭＳ Ｐゴシック" charset="0"/>
                <a:cs typeface="Arial" charset="0"/>
              </a:rPr>
              <a:t>Piece of neutron star matter of the size of a sugar cube has a mass of ~ 100 million tons</a:t>
            </a:r>
            <a:r>
              <a:rPr lang="en-US" sz="2000" dirty="0" smtClean="0">
                <a:solidFill>
                  <a:schemeClr val="tx1"/>
                </a:solidFill>
                <a:ea typeface="ＭＳ Ｐゴシック" charset="0"/>
                <a:cs typeface="Arial" charset="0"/>
              </a:rPr>
              <a:t>!!!</a:t>
            </a:r>
          </a:p>
          <a:p>
            <a:pPr marL="0" indent="0">
              <a:spcBef>
                <a:spcPts val="125"/>
              </a:spcBef>
              <a:buNone/>
            </a:pPr>
            <a:r>
              <a:rPr lang="en-US" sz="2000" dirty="0" smtClean="0">
                <a:solidFill>
                  <a:schemeClr val="tx1"/>
                </a:solidFill>
                <a:ea typeface="ＭＳ Ｐゴシック" charset="0"/>
                <a:cs typeface="Arial" charset="0"/>
                <a:sym typeface="Wingdings"/>
              </a:rPr>
              <a:t> A paper clip as dense as a neutron star would weigh more than Mt Everest</a:t>
            </a:r>
          </a:p>
          <a:p>
            <a:pPr marL="0" indent="0">
              <a:spcBef>
                <a:spcPts val="125"/>
              </a:spcBef>
              <a:buNone/>
            </a:pPr>
            <a:endParaRPr lang="en-US" sz="2000" dirty="0" smtClean="0">
              <a:solidFill>
                <a:schemeClr val="tx1"/>
              </a:solidFill>
              <a:ea typeface="ＭＳ Ｐゴシック" charset="0"/>
              <a:cs typeface="ＭＳ Ｐゴシック" charset="0"/>
            </a:endParaRPr>
          </a:p>
          <a:p>
            <a:pPr marL="0" indent="0">
              <a:spcBef>
                <a:spcPts val="125"/>
              </a:spcBef>
              <a:buNone/>
            </a:pPr>
            <a:r>
              <a:rPr lang="en-US" sz="2000" dirty="0" smtClean="0">
                <a:solidFill>
                  <a:schemeClr val="tx1"/>
                </a:solidFill>
                <a:ea typeface="ＭＳ Ｐゴシック" charset="0"/>
                <a:cs typeface="ＭＳ Ｐゴシック" charset="0"/>
              </a:rPr>
              <a:t>Thought to have “crusts” of electrons, ions, near surface where pressure is like a white dwarf</a:t>
            </a:r>
            <a:endParaRPr lang="en-US" sz="2000" dirty="0">
              <a:solidFill>
                <a:schemeClr val="tx1"/>
              </a:solidFill>
              <a:ea typeface="ＭＳ Ｐゴシック" charset="0"/>
              <a:cs typeface="ＭＳ Ｐゴシック" charset="0"/>
            </a:endParaRPr>
          </a:p>
          <a:p>
            <a:pPr>
              <a:spcBef>
                <a:spcPts val="125"/>
              </a:spcBef>
            </a:pPr>
            <a:endParaRPr lang="en-US" altLang="x-none" sz="2000" baseline="30000" dirty="0"/>
          </a:p>
        </p:txBody>
      </p:sp>
    </p:spTree>
    <p:extLst>
      <p:ext uri="{BB962C8B-B14F-4D97-AF65-F5344CB8AC3E}">
        <p14:creationId xmlns:p14="http://schemas.microsoft.com/office/powerpoint/2010/main" val="14130601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Pulsars</a:t>
            </a:r>
            <a:endParaRPr lang="en-US" dirty="0"/>
          </a:p>
        </p:txBody>
      </p:sp>
      <p:sp>
        <p:nvSpPr>
          <p:cNvPr id="3" name="Content Placeholder 2"/>
          <p:cNvSpPr>
            <a:spLocks noGrp="1"/>
          </p:cNvSpPr>
          <p:nvPr>
            <p:ph idx="1"/>
          </p:nvPr>
        </p:nvSpPr>
        <p:spPr>
          <a:xfrm>
            <a:off x="533400" y="1524000"/>
            <a:ext cx="7203831" cy="4216027"/>
          </a:xfrm>
        </p:spPr>
        <p:txBody>
          <a:bodyPr>
            <a:normAutofit/>
          </a:bodyPr>
          <a:lstStyle/>
          <a:p>
            <a:r>
              <a:rPr lang="en-US" sz="2000" dirty="0"/>
              <a:t>How do we know neutron stars exist?</a:t>
            </a:r>
          </a:p>
          <a:p>
            <a:r>
              <a:rPr lang="en-US" sz="2000" dirty="0"/>
              <a:t>First detection of a pulsar: Jocelyn Bell, 1967; radio observations</a:t>
            </a:r>
          </a:p>
          <a:p>
            <a:r>
              <a:rPr lang="en-US" altLang="x-none" sz="2000" dirty="0"/>
              <a:t>Fast (1.337301 second), regular </a:t>
            </a:r>
            <a:r>
              <a:rPr lang="en-US" altLang="x-none" sz="2000" dirty="0"/>
              <a:t>pulses </a:t>
            </a:r>
            <a:r>
              <a:rPr lang="en-US" altLang="x-none" sz="2000" dirty="0"/>
              <a:t>detected </a:t>
            </a:r>
            <a:r>
              <a:rPr lang="en-US" altLang="x-none" sz="2000" dirty="0"/>
              <a:t>from the constellation </a:t>
            </a:r>
            <a:r>
              <a:rPr lang="en-US" altLang="x-none" sz="2000" dirty="0" smtClean="0"/>
              <a:t>Cygnus</a:t>
            </a:r>
          </a:p>
          <a:p>
            <a:pPr lvl="1"/>
            <a:r>
              <a:rPr lang="en-US" altLang="x-none" sz="2000" dirty="0" smtClean="0"/>
              <a:t>Called “LGM-1” (Little Green Man)</a:t>
            </a:r>
            <a:endParaRPr lang="en-US" altLang="x-none" sz="2000" dirty="0"/>
          </a:p>
          <a:p>
            <a:r>
              <a:rPr lang="en-US" altLang="x-none" sz="2000" dirty="0">
                <a:solidFill>
                  <a:schemeClr val="tx1"/>
                </a:solidFill>
              </a:rPr>
              <a:t>1968: More pulsars! Found in </a:t>
            </a:r>
            <a:r>
              <a:rPr lang="en-US" altLang="x-none" sz="2000" dirty="0"/>
              <a:t>Crab, Vela Nebulae, </a:t>
            </a:r>
            <a:r>
              <a:rPr lang="en-US" altLang="x-none" sz="2000" dirty="0"/>
              <a:t>gaseous remnants of </a:t>
            </a:r>
            <a:r>
              <a:rPr lang="en-US" altLang="x-none" sz="2000" dirty="0"/>
              <a:t>supernovae</a:t>
            </a:r>
            <a:endParaRPr lang="en-US" altLang="x-none" sz="2000" dirty="0"/>
          </a:p>
          <a:p>
            <a:endParaRPr lang="en-US" sz="2000" dirty="0"/>
          </a:p>
        </p:txBody>
      </p:sp>
      <p:pic>
        <p:nvPicPr>
          <p:cNvPr id="4" name="Picture 3"/>
          <p:cNvPicPr>
            <a:picLocks noChangeAspect="1"/>
          </p:cNvPicPr>
          <p:nvPr/>
        </p:nvPicPr>
        <p:blipFill rotWithShape="1">
          <a:blip r:embed="rId3"/>
          <a:srcRect r="50000" b="21367"/>
          <a:stretch/>
        </p:blipFill>
        <p:spPr>
          <a:xfrm>
            <a:off x="3718561" y="4058826"/>
            <a:ext cx="3896751" cy="2524855"/>
          </a:xfrm>
          <a:prstGeom prst="rect">
            <a:avLst/>
          </a:prstGeom>
        </p:spPr>
      </p:pic>
      <p:pic>
        <p:nvPicPr>
          <p:cNvPr id="5" name="Picture 4"/>
          <p:cNvPicPr>
            <a:picLocks noChangeAspect="1"/>
          </p:cNvPicPr>
          <p:nvPr/>
        </p:nvPicPr>
        <p:blipFill>
          <a:blip r:embed="rId4"/>
          <a:stretch>
            <a:fillRect/>
          </a:stretch>
        </p:blipFill>
        <p:spPr>
          <a:xfrm>
            <a:off x="7969282" y="1524000"/>
            <a:ext cx="3689318" cy="3616081"/>
          </a:xfrm>
          <a:prstGeom prst="rect">
            <a:avLst/>
          </a:prstGeom>
        </p:spPr>
      </p:pic>
    </p:spTree>
    <p:extLst>
      <p:ext uri="{BB962C8B-B14F-4D97-AF65-F5344CB8AC3E}">
        <p14:creationId xmlns:p14="http://schemas.microsoft.com/office/powerpoint/2010/main" val="18763396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Story time</a:t>
            </a:r>
            <a:r>
              <a:rPr lang="mr-IN" dirty="0" smtClean="0"/>
              <a:t>…</a:t>
            </a:r>
            <a:endParaRPr lang="en-US" dirty="0"/>
          </a:p>
        </p:txBody>
      </p:sp>
      <p:sp>
        <p:nvSpPr>
          <p:cNvPr id="3" name="Content Placeholder 2"/>
          <p:cNvSpPr>
            <a:spLocks noGrp="1"/>
          </p:cNvSpPr>
          <p:nvPr>
            <p:ph idx="1"/>
          </p:nvPr>
        </p:nvSpPr>
        <p:spPr>
          <a:xfrm>
            <a:off x="533399" y="1524000"/>
            <a:ext cx="11396003" cy="3216812"/>
          </a:xfrm>
        </p:spPr>
        <p:txBody>
          <a:bodyPr>
            <a:normAutofit/>
          </a:bodyPr>
          <a:lstStyle/>
          <a:p>
            <a:r>
              <a:rPr lang="en-US" dirty="0" smtClean="0"/>
              <a:t>In 1967, Dame Jocelyn Bell </a:t>
            </a:r>
            <a:r>
              <a:rPr lang="en-US" dirty="0" err="1" smtClean="0"/>
              <a:t>Burnell</a:t>
            </a:r>
            <a:r>
              <a:rPr lang="en-US" dirty="0" smtClean="0"/>
              <a:t> discovered pulsars when she was a graduate student (age 24!)</a:t>
            </a:r>
          </a:p>
          <a:p>
            <a:r>
              <a:rPr lang="en-US" dirty="0" smtClean="0"/>
              <a:t>Her thesis advisor won the Nobel Prize in 1974 for the discovery</a:t>
            </a:r>
          </a:p>
          <a:p>
            <a:pPr lvl="1"/>
            <a:r>
              <a:rPr lang="en-US" dirty="0" smtClean="0"/>
              <a:t>He originally thought it was interference from human-produced radio signals, suggested s</a:t>
            </a:r>
            <a:endParaRPr lang="en-US" dirty="0"/>
          </a:p>
          <a:p>
            <a:r>
              <a:rPr lang="en-US" dirty="0" smtClean="0"/>
              <a:t>Recently, she won the $3 million Breakthrough Prize</a:t>
            </a:r>
          </a:p>
          <a:p>
            <a:pPr lvl="1"/>
            <a:r>
              <a:rPr lang="en-US" dirty="0" smtClean="0"/>
              <a:t>Has donated it all to the Institute of Physics to fund studentships (fellowships and scholarships) for physics students from traditionally excluded groups</a:t>
            </a:r>
          </a:p>
          <a:p>
            <a:endParaRPr lang="en-US" dirty="0"/>
          </a:p>
        </p:txBody>
      </p:sp>
      <p:pic>
        <p:nvPicPr>
          <p:cNvPr id="5" name="Picture 4"/>
          <p:cNvPicPr>
            <a:picLocks noChangeAspect="1"/>
          </p:cNvPicPr>
          <p:nvPr/>
        </p:nvPicPr>
        <p:blipFill>
          <a:blip r:embed="rId3"/>
          <a:stretch>
            <a:fillRect/>
          </a:stretch>
        </p:blipFill>
        <p:spPr>
          <a:xfrm>
            <a:off x="984738" y="4568059"/>
            <a:ext cx="3288323" cy="2190845"/>
          </a:xfrm>
          <a:prstGeom prst="rect">
            <a:avLst/>
          </a:prstGeom>
        </p:spPr>
      </p:pic>
      <p:pic>
        <p:nvPicPr>
          <p:cNvPr id="6" name="Picture 5"/>
          <p:cNvPicPr>
            <a:picLocks noChangeAspect="1"/>
          </p:cNvPicPr>
          <p:nvPr/>
        </p:nvPicPr>
        <p:blipFill>
          <a:blip r:embed="rId4"/>
          <a:stretch>
            <a:fillRect/>
          </a:stretch>
        </p:blipFill>
        <p:spPr>
          <a:xfrm>
            <a:off x="5066722" y="4145751"/>
            <a:ext cx="7069006" cy="2627221"/>
          </a:xfrm>
          <a:prstGeom prst="rect">
            <a:avLst/>
          </a:prstGeom>
        </p:spPr>
      </p:pic>
    </p:spTree>
    <p:extLst>
      <p:ext uri="{BB962C8B-B14F-4D97-AF65-F5344CB8AC3E}">
        <p14:creationId xmlns:p14="http://schemas.microsoft.com/office/powerpoint/2010/main" val="1088396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Pulsars</a:t>
            </a:r>
            <a:endParaRPr lang="en-US" dirty="0"/>
          </a:p>
        </p:txBody>
      </p:sp>
      <p:sp>
        <p:nvSpPr>
          <p:cNvPr id="3" name="Content Placeholder 2"/>
          <p:cNvSpPr>
            <a:spLocks noGrp="1"/>
          </p:cNvSpPr>
          <p:nvPr>
            <p:ph idx="1"/>
          </p:nvPr>
        </p:nvSpPr>
        <p:spPr/>
        <p:txBody>
          <a:bodyPr>
            <a:normAutofit/>
          </a:bodyPr>
          <a:lstStyle/>
          <a:p>
            <a:r>
              <a:rPr lang="en-US" altLang="x-none" sz="2000" dirty="0" smtClean="0"/>
              <a:t>Found at the centers of supernova remnants: A-ha!</a:t>
            </a:r>
          </a:p>
          <a:p>
            <a:r>
              <a:rPr lang="en-US" altLang="x-none" sz="2000" dirty="0" smtClean="0"/>
              <a:t>Pulsations </a:t>
            </a:r>
            <a:r>
              <a:rPr lang="en-US" altLang="x-none" sz="2000" dirty="0"/>
              <a:t>are due to </a:t>
            </a:r>
            <a:r>
              <a:rPr lang="en-US" altLang="x-none" sz="2000" dirty="0">
                <a:solidFill>
                  <a:schemeClr val="tx1"/>
                </a:solidFill>
              </a:rPr>
              <a:t>rapid spinning of the </a:t>
            </a:r>
            <a:r>
              <a:rPr lang="en-US" altLang="x-none" sz="2000" dirty="0"/>
              <a:t>neutron star (angular momentum </a:t>
            </a:r>
            <a:r>
              <a:rPr lang="en-US" altLang="x-none" sz="2000" dirty="0" smtClean="0"/>
              <a:t>conservation!)</a:t>
            </a:r>
            <a:endParaRPr lang="en-US" altLang="x-none" sz="2000" dirty="0"/>
          </a:p>
          <a:p>
            <a:r>
              <a:rPr lang="en-US" altLang="x-none" sz="2000" dirty="0"/>
              <a:t>Pulsars also have extremely strong magnetic fields.</a:t>
            </a:r>
          </a:p>
          <a:p>
            <a:r>
              <a:rPr lang="en-US" altLang="x-none" sz="2000" dirty="0"/>
              <a:t>The magnetic field directs beams of radiation out along the magnetic poles.</a:t>
            </a:r>
          </a:p>
          <a:p>
            <a:r>
              <a:rPr lang="en-US" altLang="x-none" sz="2000" dirty="0"/>
              <a:t>Pulsars slow down with </a:t>
            </a:r>
            <a:r>
              <a:rPr lang="en-US" altLang="x-none" sz="2000" dirty="0" smtClean="0"/>
              <a:t>time</a:t>
            </a:r>
          </a:p>
          <a:p>
            <a:r>
              <a:rPr lang="en-US" altLang="x-none" sz="2000" dirty="0" smtClean="0"/>
              <a:t>All pulsars are neutron stars, but not all neutron stars are pulsars</a:t>
            </a:r>
            <a:endParaRPr lang="en-US" altLang="x-none" sz="2000" dirty="0"/>
          </a:p>
          <a:p>
            <a:endParaRPr lang="en-US" sz="2000" dirty="0"/>
          </a:p>
        </p:txBody>
      </p:sp>
      <p:pic>
        <p:nvPicPr>
          <p:cNvPr id="4" name="Picture 3"/>
          <p:cNvPicPr>
            <a:picLocks noChangeAspect="1"/>
          </p:cNvPicPr>
          <p:nvPr/>
        </p:nvPicPr>
        <p:blipFill>
          <a:blip r:embed="rId3"/>
          <a:stretch>
            <a:fillRect/>
          </a:stretch>
        </p:blipFill>
        <p:spPr>
          <a:xfrm>
            <a:off x="7896267" y="3666073"/>
            <a:ext cx="2540015" cy="29265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1274" y="4322183"/>
            <a:ext cx="2584352" cy="2153627"/>
          </a:xfrm>
          <a:prstGeom prst="rect">
            <a:avLst/>
          </a:prstGeom>
        </p:spPr>
      </p:pic>
    </p:spTree>
    <p:extLst>
      <p:ext uri="{BB962C8B-B14F-4D97-AF65-F5344CB8AC3E}">
        <p14:creationId xmlns:p14="http://schemas.microsoft.com/office/powerpoint/2010/main" val="106548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sk-SK" b="1" dirty="0"/>
              <a:t>PSR </a:t>
            </a:r>
            <a:r>
              <a:rPr lang="sk-SK" b="1" dirty="0" smtClean="0"/>
              <a:t>B0329+54</a:t>
            </a:r>
          </a:p>
        </p:txBody>
      </p:sp>
      <p:sp>
        <p:nvSpPr>
          <p:cNvPr id="3" name="Content Placeholder 2"/>
          <p:cNvSpPr>
            <a:spLocks noGrp="1"/>
          </p:cNvSpPr>
          <p:nvPr>
            <p:ph sz="half" idx="2"/>
          </p:nvPr>
        </p:nvSpPr>
        <p:spPr/>
        <p:txBody>
          <a:bodyPr/>
          <a:lstStyle/>
          <a:p>
            <a:r>
              <a:rPr lang="en-US" dirty="0" smtClean="0"/>
              <a:t>Period </a:t>
            </a:r>
            <a:r>
              <a:rPr lang="en-US" dirty="0"/>
              <a:t>0.714519 seconds, i.e. close to 1.40 </a:t>
            </a:r>
            <a:r>
              <a:rPr lang="en-US" dirty="0" smtClean="0"/>
              <a:t>rotations/sec</a:t>
            </a:r>
            <a:endParaRPr lang="en-US" dirty="0"/>
          </a:p>
        </p:txBody>
      </p:sp>
      <p:sp>
        <p:nvSpPr>
          <p:cNvPr id="6" name="Content Placeholder 5"/>
          <p:cNvSpPr>
            <a:spLocks noGrp="1"/>
          </p:cNvSpPr>
          <p:nvPr>
            <p:ph sz="quarter" idx="4"/>
          </p:nvPr>
        </p:nvSpPr>
        <p:spPr/>
        <p:txBody>
          <a:bodyPr/>
          <a:lstStyle/>
          <a:p>
            <a:r>
              <a:rPr lang="en-US" dirty="0"/>
              <a:t>R</a:t>
            </a:r>
            <a:r>
              <a:rPr lang="en-US" dirty="0" smtClean="0"/>
              <a:t>otates </a:t>
            </a:r>
            <a:r>
              <a:rPr lang="en-US" dirty="0"/>
              <a:t>about 30 times a second</a:t>
            </a:r>
          </a:p>
        </p:txBody>
      </p:sp>
      <p:sp>
        <p:nvSpPr>
          <p:cNvPr id="7" name="Text Placeholder 6"/>
          <p:cNvSpPr>
            <a:spLocks noGrp="1"/>
          </p:cNvSpPr>
          <p:nvPr>
            <p:ph type="body" sz="quarter" idx="13"/>
          </p:nvPr>
        </p:nvSpPr>
        <p:spPr/>
        <p:txBody>
          <a:bodyPr/>
          <a:lstStyle/>
          <a:p>
            <a:r>
              <a:rPr lang="sk-SK" b="1" dirty="0"/>
              <a:t>PSR B0531+21, </a:t>
            </a:r>
            <a:r>
              <a:rPr lang="sk-SK" b="1" dirty="0" err="1"/>
              <a:t>The</a:t>
            </a:r>
            <a:r>
              <a:rPr lang="sk-SK" b="1" dirty="0"/>
              <a:t> </a:t>
            </a:r>
            <a:r>
              <a:rPr lang="sk-SK" b="1" dirty="0" err="1"/>
              <a:t>Crab</a:t>
            </a:r>
            <a:r>
              <a:rPr lang="sk-SK" b="1" dirty="0"/>
              <a:t> </a:t>
            </a:r>
            <a:r>
              <a:rPr lang="sk-SK" b="1" dirty="0" err="1" smtClean="0"/>
              <a:t>Pulsar</a:t>
            </a:r>
            <a:endParaRPr lang="sk-SK" b="1" dirty="0"/>
          </a:p>
        </p:txBody>
      </p:sp>
      <p:sp>
        <p:nvSpPr>
          <p:cNvPr id="2" name="Title 1"/>
          <p:cNvSpPr>
            <a:spLocks noGrp="1"/>
          </p:cNvSpPr>
          <p:nvPr>
            <p:ph type="title"/>
          </p:nvPr>
        </p:nvSpPr>
        <p:spPr/>
        <p:txBody>
          <a:bodyPr/>
          <a:lstStyle/>
          <a:p>
            <a:r>
              <a:rPr lang="en-US" dirty="0" smtClean="0"/>
              <a:t>Pulsars - examples</a:t>
            </a:r>
            <a:endParaRPr lang="en-US" dirty="0"/>
          </a:p>
        </p:txBody>
      </p:sp>
      <p:pic>
        <p:nvPicPr>
          <p:cNvPr id="4" name="Picture 3"/>
          <p:cNvPicPr>
            <a:picLocks noChangeAspect="1"/>
          </p:cNvPicPr>
          <p:nvPr/>
        </p:nvPicPr>
        <p:blipFill>
          <a:blip r:embed="rId7"/>
          <a:stretch>
            <a:fillRect/>
          </a:stretch>
        </p:blipFill>
        <p:spPr>
          <a:xfrm>
            <a:off x="4005977" y="3139244"/>
            <a:ext cx="2057400" cy="2844800"/>
          </a:xfrm>
          <a:prstGeom prst="rect">
            <a:avLst/>
          </a:prstGeom>
        </p:spPr>
      </p:pic>
      <p:pic>
        <p:nvPicPr>
          <p:cNvPr id="9" name="crab.a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806062" y="3213100"/>
            <a:ext cx="812800" cy="812800"/>
          </a:xfrm>
          <a:prstGeom prst="rect">
            <a:avLst/>
          </a:prstGeom>
        </p:spPr>
      </p:pic>
      <p:pic>
        <p:nvPicPr>
          <p:cNvPr id="10" name="B0329.au">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305801" y="3330526"/>
            <a:ext cx="812800" cy="812800"/>
          </a:xfrm>
          <a:prstGeom prst="rect">
            <a:avLst/>
          </a:prstGeom>
        </p:spPr>
      </p:pic>
      <p:pic>
        <p:nvPicPr>
          <p:cNvPr id="11" name="Picture 10"/>
          <p:cNvPicPr>
            <a:picLocks noChangeAspect="1"/>
          </p:cNvPicPr>
          <p:nvPr/>
        </p:nvPicPr>
        <p:blipFill>
          <a:blip r:embed="rId9"/>
          <a:stretch>
            <a:fillRect/>
          </a:stretch>
        </p:blipFill>
        <p:spPr>
          <a:xfrm>
            <a:off x="6527799" y="4025900"/>
            <a:ext cx="2714674" cy="2714674"/>
          </a:xfrm>
          <a:prstGeom prst="rect">
            <a:avLst/>
          </a:prstGeom>
        </p:spPr>
      </p:pic>
      <p:pic>
        <p:nvPicPr>
          <p:cNvPr id="8" name="Picture 7"/>
          <p:cNvPicPr>
            <a:picLocks noChangeAspect="1"/>
          </p:cNvPicPr>
          <p:nvPr/>
        </p:nvPicPr>
        <p:blipFill>
          <a:blip r:embed="rId10"/>
          <a:stretch>
            <a:fillRect/>
          </a:stretch>
        </p:blipFill>
        <p:spPr>
          <a:xfrm>
            <a:off x="8308450" y="3139244"/>
            <a:ext cx="2070100" cy="2832100"/>
          </a:xfrm>
          <a:prstGeom prst="rect">
            <a:avLst/>
          </a:prstGeom>
        </p:spPr>
      </p:pic>
      <p:pic>
        <p:nvPicPr>
          <p:cNvPr id="12" name="Picture 11"/>
          <p:cNvPicPr>
            <a:picLocks noChangeAspect="1"/>
          </p:cNvPicPr>
          <p:nvPr/>
        </p:nvPicPr>
        <p:blipFill>
          <a:blip r:embed="rId11"/>
          <a:stretch>
            <a:fillRect/>
          </a:stretch>
        </p:blipFill>
        <p:spPr>
          <a:xfrm>
            <a:off x="1686449" y="4476377"/>
            <a:ext cx="2819902" cy="2119417"/>
          </a:xfrm>
          <a:prstGeom prst="rect">
            <a:avLst/>
          </a:prstGeom>
        </p:spPr>
      </p:pic>
      <p:sp>
        <p:nvSpPr>
          <p:cNvPr id="13" name="TextBox 12"/>
          <p:cNvSpPr txBox="1"/>
          <p:nvPr/>
        </p:nvSpPr>
        <p:spPr>
          <a:xfrm>
            <a:off x="1686450" y="6575688"/>
            <a:ext cx="2709909" cy="276999"/>
          </a:xfrm>
          <a:prstGeom prst="rect">
            <a:avLst/>
          </a:prstGeom>
          <a:noFill/>
        </p:spPr>
        <p:txBody>
          <a:bodyPr wrap="none" rtlCol="0">
            <a:spAutoFit/>
          </a:bodyPr>
          <a:lstStyle/>
          <a:p>
            <a:r>
              <a:rPr lang="en-US" sz="1200" dirty="0"/>
              <a:t>Credit: Dawn </a:t>
            </a:r>
            <a:r>
              <a:rPr lang="en-US" sz="1200" dirty="0" err="1"/>
              <a:t>Erb</a:t>
            </a:r>
            <a:r>
              <a:rPr lang="en-US" sz="1200" dirty="0"/>
              <a:t> (found on </a:t>
            </a:r>
            <a:r>
              <a:rPr lang="en-US" sz="1200" dirty="0" err="1"/>
              <a:t>Thingiverse</a:t>
            </a:r>
            <a:r>
              <a:rPr lang="en-US" sz="1200" dirty="0"/>
              <a:t>)</a:t>
            </a:r>
            <a:endParaRPr lang="en-US" sz="1200" dirty="0"/>
          </a:p>
        </p:txBody>
      </p:sp>
    </p:spTree>
    <p:extLst>
      <p:ext uri="{BB962C8B-B14F-4D97-AF65-F5344CB8AC3E}">
        <p14:creationId xmlns:p14="http://schemas.microsoft.com/office/powerpoint/2010/main" val="12030767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97"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7528"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67000" y="0"/>
            <a:ext cx="6858000" cy="6858000"/>
          </a:xfrm>
          <a:prstGeom prst="rect">
            <a:avLst/>
          </a:prstGeom>
        </p:spPr>
      </p:pic>
      <p:sp>
        <p:nvSpPr>
          <p:cNvPr id="2" name="Title 1"/>
          <p:cNvSpPr>
            <a:spLocks noGrp="1"/>
          </p:cNvSpPr>
          <p:nvPr>
            <p:ph type="title"/>
          </p:nvPr>
        </p:nvSpPr>
        <p:spPr>
          <a:xfrm>
            <a:off x="1642403" y="164049"/>
            <a:ext cx="8991600" cy="1214585"/>
          </a:xfrm>
        </p:spPr>
        <p:txBody>
          <a:bodyPr anchor="t"/>
          <a:lstStyle/>
          <a:p>
            <a:r>
              <a:rPr lang="en-US" dirty="0" smtClean="0"/>
              <a:t>The Bizarre Stellar Graveyard</a:t>
            </a:r>
            <a:endParaRPr lang="en-US" dirty="0"/>
          </a:p>
        </p:txBody>
      </p:sp>
      <p:sp>
        <p:nvSpPr>
          <p:cNvPr id="3" name="Subtitle 2"/>
          <p:cNvSpPr>
            <a:spLocks noGrp="1"/>
          </p:cNvSpPr>
          <p:nvPr>
            <p:ph type="body" idx="1"/>
          </p:nvPr>
        </p:nvSpPr>
        <p:spPr>
          <a:xfrm>
            <a:off x="2723388" y="917051"/>
            <a:ext cx="6801612" cy="1265082"/>
          </a:xfrm>
        </p:spPr>
        <p:txBody>
          <a:bodyPr anchor="t"/>
          <a:lstStyle/>
          <a:p>
            <a:r>
              <a:rPr lang="en-US" dirty="0" smtClean="0"/>
              <a:t>Chapter </a:t>
            </a:r>
            <a:r>
              <a:rPr lang="en-US" dirty="0" smtClean="0"/>
              <a:t>18, The Cosmic Perspective</a:t>
            </a:r>
            <a:endParaRPr lang="en-US" dirty="0" smtClean="0"/>
          </a:p>
        </p:txBody>
      </p:sp>
    </p:spTree>
    <p:extLst>
      <p:ext uri="{BB962C8B-B14F-4D97-AF65-F5344CB8AC3E}">
        <p14:creationId xmlns:p14="http://schemas.microsoft.com/office/powerpoint/2010/main" val="2077911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Note.</a:t>
            </a:r>
            <a:endParaRPr lang="en-US" dirty="0"/>
          </a:p>
        </p:txBody>
      </p:sp>
      <p:sp>
        <p:nvSpPr>
          <p:cNvPr id="7" name="Content Placeholder 6"/>
          <p:cNvSpPr>
            <a:spLocks noGrp="1"/>
          </p:cNvSpPr>
          <p:nvPr>
            <p:ph idx="1"/>
          </p:nvPr>
        </p:nvSpPr>
        <p:spPr>
          <a:xfrm>
            <a:off x="533400" y="1524000"/>
            <a:ext cx="5739885" cy="4216027"/>
          </a:xfrm>
        </p:spPr>
        <p:txBody>
          <a:bodyPr>
            <a:normAutofit fontScale="92500" lnSpcReduction="20000"/>
          </a:bodyPr>
          <a:lstStyle/>
          <a:p>
            <a:r>
              <a:rPr lang="en-US" dirty="0" smtClean="0"/>
              <a:t>Yes, I did just play radio data for you</a:t>
            </a:r>
          </a:p>
          <a:p>
            <a:r>
              <a:rPr lang="en-US" dirty="0" smtClean="0"/>
              <a:t>No, astronomers don’t actually listen to radio data**</a:t>
            </a:r>
          </a:p>
          <a:p>
            <a:endParaRPr lang="en-US" dirty="0"/>
          </a:p>
          <a:p>
            <a:pPr marL="0" indent="0">
              <a:buNone/>
            </a:pPr>
            <a:r>
              <a:rPr lang="en-US" dirty="0" smtClean="0"/>
              <a:t>**Except!!! </a:t>
            </a:r>
          </a:p>
          <a:p>
            <a:endParaRPr lang="en-US" dirty="0" smtClean="0"/>
          </a:p>
          <a:p>
            <a:r>
              <a:rPr lang="en-US" dirty="0" err="1" smtClean="0"/>
              <a:t>Sonification</a:t>
            </a:r>
            <a:r>
              <a:rPr lang="en-US" dirty="0" smtClean="0"/>
              <a:t>: low-vision/blind astronomers render data </a:t>
            </a:r>
            <a:r>
              <a:rPr lang="en-US" dirty="0" err="1" smtClean="0"/>
              <a:t>auditorily</a:t>
            </a:r>
            <a:endParaRPr lang="en-US" dirty="0" smtClean="0"/>
          </a:p>
          <a:p>
            <a:endParaRPr lang="en-US" dirty="0"/>
          </a:p>
          <a:p>
            <a:r>
              <a:rPr lang="en-US" dirty="0" smtClean="0"/>
              <a:t>Can also 3D print!</a:t>
            </a:r>
          </a:p>
          <a:p>
            <a:r>
              <a:rPr lang="en-US" dirty="0" smtClean="0"/>
              <a:t> Astronomers need artists’ help to render data in new, accessible ways!</a:t>
            </a:r>
            <a:endParaRPr lang="en-US" dirty="0"/>
          </a:p>
        </p:txBody>
      </p:sp>
      <p:pic>
        <p:nvPicPr>
          <p:cNvPr id="9" name="Picture 8"/>
          <p:cNvPicPr>
            <a:picLocks noChangeAspect="1"/>
          </p:cNvPicPr>
          <p:nvPr/>
        </p:nvPicPr>
        <p:blipFill>
          <a:blip r:embed="rId3"/>
          <a:stretch>
            <a:fillRect/>
          </a:stretch>
        </p:blipFill>
        <p:spPr>
          <a:xfrm>
            <a:off x="6844337" y="1727013"/>
            <a:ext cx="3810000" cy="3810000"/>
          </a:xfrm>
          <a:prstGeom prst="rect">
            <a:avLst/>
          </a:prstGeom>
        </p:spPr>
      </p:pic>
      <p:pic>
        <p:nvPicPr>
          <p:cNvPr id="10" name="Picture 9"/>
          <p:cNvPicPr>
            <a:picLocks noChangeAspect="1"/>
          </p:cNvPicPr>
          <p:nvPr/>
        </p:nvPicPr>
        <p:blipFill>
          <a:blip r:embed="rId4"/>
          <a:stretch>
            <a:fillRect/>
          </a:stretch>
        </p:blipFill>
        <p:spPr>
          <a:xfrm>
            <a:off x="6643942" y="1094853"/>
            <a:ext cx="5364765" cy="4043394"/>
          </a:xfrm>
          <a:prstGeom prst="rect">
            <a:avLst/>
          </a:prstGeom>
        </p:spPr>
      </p:pic>
      <p:pic>
        <p:nvPicPr>
          <p:cNvPr id="11" name="Picture 10"/>
          <p:cNvPicPr>
            <a:picLocks noChangeAspect="1"/>
          </p:cNvPicPr>
          <p:nvPr/>
        </p:nvPicPr>
        <p:blipFill>
          <a:blip r:embed="rId5"/>
          <a:stretch>
            <a:fillRect/>
          </a:stretch>
        </p:blipFill>
        <p:spPr>
          <a:xfrm>
            <a:off x="6890126" y="4748540"/>
            <a:ext cx="4872395" cy="2109460"/>
          </a:xfrm>
          <a:prstGeom prst="rect">
            <a:avLst/>
          </a:prstGeom>
        </p:spPr>
      </p:pic>
    </p:spTree>
    <p:extLst>
      <p:ext uri="{BB962C8B-B14F-4D97-AF65-F5344CB8AC3E}">
        <p14:creationId xmlns:p14="http://schemas.microsoft.com/office/powerpoint/2010/main" val="84801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Neutron stars in pairs</a:t>
            </a:r>
            <a:endParaRPr lang="en-US" dirty="0"/>
          </a:p>
        </p:txBody>
      </p:sp>
      <p:sp>
        <p:nvSpPr>
          <p:cNvPr id="3" name="Content Placeholder 2"/>
          <p:cNvSpPr>
            <a:spLocks noGrp="1"/>
          </p:cNvSpPr>
          <p:nvPr>
            <p:ph idx="1"/>
          </p:nvPr>
        </p:nvSpPr>
        <p:spPr>
          <a:xfrm>
            <a:off x="533400" y="2560710"/>
            <a:ext cx="11522612" cy="4297289"/>
          </a:xfrm>
        </p:spPr>
        <p:txBody>
          <a:bodyPr>
            <a:normAutofit fontScale="92500"/>
          </a:bodyPr>
          <a:lstStyle/>
          <a:p>
            <a:r>
              <a:rPr lang="en-US" dirty="0" smtClean="0"/>
              <a:t>Just like white dwarfs accreting from companions, neutron stars can</a:t>
            </a:r>
            <a:r>
              <a:rPr lang="en-US" smtClean="0"/>
              <a:t>, too</a:t>
            </a:r>
            <a:endParaRPr lang="en-US" dirty="0" smtClean="0"/>
          </a:p>
          <a:p>
            <a:r>
              <a:rPr lang="en-US" dirty="0" smtClean="0"/>
              <a:t>Material falling in releases a lot of gravitational potential energy</a:t>
            </a:r>
          </a:p>
          <a:p>
            <a:pPr lvl="1"/>
            <a:r>
              <a:rPr lang="en-US" dirty="0" smtClean="0"/>
              <a:t>Not because of the distance, but because of the G! (recall, PE = </a:t>
            </a:r>
            <a:r>
              <a:rPr lang="en-US" dirty="0" err="1" smtClean="0"/>
              <a:t>mgh</a:t>
            </a:r>
            <a:r>
              <a:rPr lang="en-US" dirty="0" smtClean="0"/>
              <a:t>)</a:t>
            </a:r>
          </a:p>
          <a:p>
            <a:r>
              <a:rPr lang="en-US" dirty="0" smtClean="0"/>
              <a:t>Accretion disk so hot, emits X-rays</a:t>
            </a:r>
          </a:p>
          <a:p>
            <a:r>
              <a:rPr lang="en-US" dirty="0" smtClean="0"/>
              <a:t>Called an X-ray binary</a:t>
            </a:r>
            <a:endParaRPr lang="en-US" dirty="0"/>
          </a:p>
          <a:p>
            <a:r>
              <a:rPr lang="en-US" dirty="0" smtClean="0"/>
              <a:t>A pair of neutron stars could exist, orbit each other; even merge: </a:t>
            </a:r>
          </a:p>
          <a:p>
            <a:pPr lvl="1"/>
            <a:r>
              <a:rPr lang="en-US" dirty="0" smtClean="0"/>
              <a:t>resulting energy release could form elements heavier than iron: more energy involved than in a massive star supernova</a:t>
            </a:r>
          </a:p>
          <a:p>
            <a:pPr lvl="1"/>
            <a:r>
              <a:rPr lang="en-US" dirty="0" smtClean="0"/>
              <a:t>lots of neutrons around, rare elements could be formed</a:t>
            </a:r>
          </a:p>
          <a:p>
            <a:pPr lvl="1"/>
            <a:r>
              <a:rPr lang="en-US" dirty="0" smtClean="0"/>
              <a:t>models show most of rare-earth elements in universe (like gold!) produced by neutron star mergers</a:t>
            </a:r>
            <a:endParaRPr lang="en-US" dirty="0"/>
          </a:p>
        </p:txBody>
      </p:sp>
      <p:pic>
        <p:nvPicPr>
          <p:cNvPr id="4" name="Picture 3"/>
          <p:cNvPicPr>
            <a:picLocks noChangeAspect="1"/>
          </p:cNvPicPr>
          <p:nvPr/>
        </p:nvPicPr>
        <p:blipFill>
          <a:blip r:embed="rId3"/>
          <a:stretch>
            <a:fillRect/>
          </a:stretch>
        </p:blipFill>
        <p:spPr>
          <a:xfrm>
            <a:off x="8719672" y="129345"/>
            <a:ext cx="3472328" cy="2408311"/>
          </a:xfrm>
          <a:prstGeom prst="rect">
            <a:avLst/>
          </a:prstGeom>
        </p:spPr>
      </p:pic>
    </p:spTree>
    <p:extLst>
      <p:ext uri="{BB962C8B-B14F-4D97-AF65-F5344CB8AC3E}">
        <p14:creationId xmlns:p14="http://schemas.microsoft.com/office/powerpoint/2010/main" val="348251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holes</a:t>
            </a:r>
            <a:endParaRPr lang="en-US" dirty="0"/>
          </a:p>
        </p:txBody>
      </p:sp>
      <p:sp>
        <p:nvSpPr>
          <p:cNvPr id="3" name="Content Placeholder 2"/>
          <p:cNvSpPr>
            <a:spLocks noGrp="1"/>
          </p:cNvSpPr>
          <p:nvPr>
            <p:ph idx="1"/>
          </p:nvPr>
        </p:nvSpPr>
        <p:spPr/>
        <p:txBody>
          <a:bodyPr>
            <a:normAutofit lnSpcReduction="10000"/>
          </a:bodyPr>
          <a:lstStyle/>
          <a:p>
            <a:r>
              <a:rPr lang="en-US" altLang="x-none" dirty="0" smtClean="0"/>
              <a:t>So far, degeneracy pressure has thwarted gravity- can gravity ever win?</a:t>
            </a:r>
          </a:p>
          <a:p>
            <a:endParaRPr lang="en-US" altLang="x-none" dirty="0"/>
          </a:p>
          <a:p>
            <a:endParaRPr lang="en-US" altLang="x-none" dirty="0" smtClean="0"/>
          </a:p>
          <a:p>
            <a:endParaRPr lang="en-US" altLang="x-none" dirty="0"/>
          </a:p>
          <a:p>
            <a:endParaRPr lang="en-US" altLang="x-none" dirty="0" smtClean="0"/>
          </a:p>
          <a:p>
            <a:endParaRPr lang="en-US" dirty="0" smtClean="0"/>
          </a:p>
          <a:p>
            <a:endParaRPr lang="en-US" dirty="0" smtClean="0"/>
          </a:p>
          <a:p>
            <a:endParaRPr lang="en-US" dirty="0" smtClean="0"/>
          </a:p>
          <a:p>
            <a:r>
              <a:rPr lang="en-US" dirty="0" smtClean="0"/>
              <a:t>Rev. John </a:t>
            </a:r>
            <a:r>
              <a:rPr lang="en-US" dirty="0" err="1" smtClean="0"/>
              <a:t>Michell</a:t>
            </a:r>
            <a:r>
              <a:rPr lang="en-US" dirty="0" smtClean="0"/>
              <a:t> (1783), Pierre-Simon Laplace (1796) wondered: do “Dark Stars” exist? So small, escape velocity ~ speed of light?</a:t>
            </a:r>
            <a:endParaRPr lang="en-US" dirty="0"/>
          </a:p>
        </p:txBody>
      </p:sp>
      <p:pic>
        <p:nvPicPr>
          <p:cNvPr id="4" name="Picture 3"/>
          <p:cNvPicPr>
            <a:picLocks noChangeAspect="1"/>
          </p:cNvPicPr>
          <p:nvPr/>
        </p:nvPicPr>
        <p:blipFill>
          <a:blip r:embed="rId3"/>
          <a:stretch>
            <a:fillRect/>
          </a:stretch>
        </p:blipFill>
        <p:spPr>
          <a:xfrm>
            <a:off x="3385457" y="2135202"/>
            <a:ext cx="5421086" cy="2534358"/>
          </a:xfrm>
          <a:prstGeom prst="rect">
            <a:avLst/>
          </a:prstGeom>
        </p:spPr>
      </p:pic>
    </p:spTree>
    <p:extLst>
      <p:ext uri="{BB962C8B-B14F-4D97-AF65-F5344CB8AC3E}">
        <p14:creationId xmlns:p14="http://schemas.microsoft.com/office/powerpoint/2010/main" val="21018596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Escape velocity</a:t>
            </a:r>
            <a:endParaRPr lang="en-US" dirty="0"/>
          </a:p>
        </p:txBody>
      </p:sp>
      <p:sp>
        <p:nvSpPr>
          <p:cNvPr id="3" name="Content Placeholder 2"/>
          <p:cNvSpPr>
            <a:spLocks noGrp="1"/>
          </p:cNvSpPr>
          <p:nvPr>
            <p:ph idx="1"/>
          </p:nvPr>
        </p:nvSpPr>
        <p:spPr>
          <a:xfrm>
            <a:off x="533400" y="1524000"/>
            <a:ext cx="11125200" cy="5214425"/>
          </a:xfrm>
        </p:spPr>
        <p:txBody>
          <a:bodyPr>
            <a:normAutofit/>
          </a:bodyPr>
          <a:lstStyle/>
          <a:p>
            <a:r>
              <a:rPr lang="en-US" sz="2000" dirty="0"/>
              <a:t>Speed needed to escape an object’s gravitational pull</a:t>
            </a:r>
          </a:p>
          <a:p>
            <a:endParaRPr lang="en-US" sz="2000" dirty="0"/>
          </a:p>
          <a:p>
            <a:endParaRPr lang="en-US" sz="2000" dirty="0"/>
          </a:p>
          <a:p>
            <a:endParaRPr lang="en-US" sz="2000" dirty="0"/>
          </a:p>
          <a:p>
            <a:r>
              <a:rPr lang="en-US" altLang="x-none" sz="2000" dirty="0"/>
              <a:t>Examples:</a:t>
            </a:r>
          </a:p>
          <a:p>
            <a:pPr lvl="1"/>
            <a:r>
              <a:rPr lang="en-US" altLang="x-none" sz="2000" dirty="0"/>
              <a:t>Earth</a:t>
            </a:r>
            <a:r>
              <a:rPr lang="en-US" altLang="x-none" sz="2000" dirty="0"/>
              <a:t>:  </a:t>
            </a:r>
            <a:r>
              <a:rPr lang="en-US" altLang="x-none" sz="2000" dirty="0" err="1"/>
              <a:t>V</a:t>
            </a:r>
            <a:r>
              <a:rPr lang="en-US" altLang="x-none" sz="2000" baseline="-25000" dirty="0" err="1"/>
              <a:t>esc</a:t>
            </a:r>
            <a:r>
              <a:rPr lang="en-US" altLang="x-none" sz="2000" dirty="0"/>
              <a:t> = 27,000 miles/hour (11 km/s)</a:t>
            </a:r>
          </a:p>
          <a:p>
            <a:pPr lvl="1"/>
            <a:r>
              <a:rPr lang="en-US" altLang="x-none" sz="2000" dirty="0"/>
              <a:t>Sun: </a:t>
            </a:r>
            <a:r>
              <a:rPr lang="en-US" altLang="x-none" sz="2000" dirty="0"/>
              <a:t> </a:t>
            </a:r>
            <a:r>
              <a:rPr lang="en-US" altLang="x-none" sz="2000" dirty="0" err="1"/>
              <a:t>V</a:t>
            </a:r>
            <a:r>
              <a:rPr lang="en-US" altLang="x-none" sz="2000" baseline="-25000" dirty="0" err="1"/>
              <a:t>esc</a:t>
            </a:r>
            <a:r>
              <a:rPr lang="en-US" altLang="x-none" sz="2000" dirty="0"/>
              <a:t> = 1.4 million miles/hour (600 km/s)</a:t>
            </a:r>
          </a:p>
          <a:p>
            <a:endParaRPr lang="en-US" sz="2000" dirty="0"/>
          </a:p>
          <a:p>
            <a:r>
              <a:rPr lang="en-US" sz="2000" dirty="0"/>
              <a:t>Keeping their masses the same, for </a:t>
            </a:r>
            <a:r>
              <a:rPr lang="en-US" sz="2000" dirty="0" err="1"/>
              <a:t>v</a:t>
            </a:r>
            <a:r>
              <a:rPr lang="en-US" sz="2000" baseline="-25000" dirty="0" err="1"/>
              <a:t>esc</a:t>
            </a:r>
            <a:r>
              <a:rPr lang="en-US" sz="2000" dirty="0"/>
              <a:t> to be the speed of light, </a:t>
            </a:r>
          </a:p>
          <a:p>
            <a:pPr lvl="1"/>
            <a:r>
              <a:rPr lang="en-US" sz="2000" dirty="0"/>
              <a:t>Earth’s radius R ~ 1 inch</a:t>
            </a:r>
          </a:p>
          <a:p>
            <a:pPr lvl="1"/>
            <a:r>
              <a:rPr lang="en-US" sz="2000" dirty="0"/>
              <a:t>Sun’s radius R ~ 2 miles </a:t>
            </a:r>
            <a:endParaRPr lang="en-US" sz="2000" dirty="0"/>
          </a:p>
        </p:txBody>
      </p:sp>
      <p:graphicFrame>
        <p:nvGraphicFramePr>
          <p:cNvPr id="4" name="Object 43"/>
          <p:cNvGraphicFramePr>
            <a:graphicFrameLocks noChangeAspect="1"/>
          </p:cNvGraphicFramePr>
          <p:nvPr>
            <p:extLst>
              <p:ext uri="{D42A27DB-BD31-4B8C-83A1-F6EECF244321}">
                <p14:modId xmlns:p14="http://schemas.microsoft.com/office/powerpoint/2010/main" val="651322360"/>
              </p:ext>
            </p:extLst>
          </p:nvPr>
        </p:nvGraphicFramePr>
        <p:xfrm>
          <a:off x="2958904" y="2166426"/>
          <a:ext cx="2133600" cy="1066800"/>
        </p:xfrm>
        <a:graphic>
          <a:graphicData uri="http://schemas.openxmlformats.org/presentationml/2006/ole">
            <mc:AlternateContent xmlns:mc="http://schemas.openxmlformats.org/markup-compatibility/2006">
              <mc:Choice xmlns:v="urn:schemas-microsoft-com:vml" Requires="v">
                <p:oleObj spid="_x0000_s3138" name="Equation" r:id="rId4" imgW="888614" imgH="444307" progId="Equation.3">
                  <p:embed/>
                </p:oleObj>
              </mc:Choice>
              <mc:Fallback>
                <p:oleObj name="Equation" r:id="rId4" imgW="888614" imgH="44430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904" y="2166426"/>
                        <a:ext cx="2133600" cy="10668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7313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note</a:t>
            </a:r>
            <a:endParaRPr lang="en-US" dirty="0"/>
          </a:p>
        </p:txBody>
      </p:sp>
      <p:sp>
        <p:nvSpPr>
          <p:cNvPr id="3" name="Content Placeholder 2"/>
          <p:cNvSpPr>
            <a:spLocks noGrp="1"/>
          </p:cNvSpPr>
          <p:nvPr>
            <p:ph idx="1"/>
          </p:nvPr>
        </p:nvSpPr>
        <p:spPr/>
        <p:txBody>
          <a:bodyPr/>
          <a:lstStyle/>
          <a:p>
            <a:r>
              <a:rPr lang="en-US" dirty="0" smtClean="0"/>
              <a:t>1915: General Relativity, Einstein’s Theory of Gravity</a:t>
            </a:r>
          </a:p>
          <a:p>
            <a:r>
              <a:rPr lang="en-US" dirty="0" smtClean="0"/>
              <a:t>1916: Karl Schwarzschild’s discovery of black holes in General Relativity</a:t>
            </a:r>
          </a:p>
          <a:p>
            <a:r>
              <a:rPr lang="en-US" dirty="0" smtClean="0"/>
              <a:t>~1960s: Black holes understood and generally accepted</a:t>
            </a:r>
          </a:p>
          <a:p>
            <a:r>
              <a:rPr lang="en-US" dirty="0" smtClean="0"/>
              <a:t>1967: term “black hole” coined by John Wheeler</a:t>
            </a:r>
          </a:p>
          <a:p>
            <a:r>
              <a:rPr lang="en-US" dirty="0" smtClean="0"/>
              <a:t>Mid-1990’s-present: Prof. Andrea </a:t>
            </a:r>
            <a:r>
              <a:rPr lang="en-US" dirty="0" err="1" smtClean="0"/>
              <a:t>Ghez</a:t>
            </a:r>
            <a:r>
              <a:rPr lang="en-US" dirty="0" smtClean="0"/>
              <a:t> observing stars’ orbits around Milky Way (supermassive) BH</a:t>
            </a:r>
            <a:endParaRPr lang="en-US" dirty="0"/>
          </a:p>
        </p:txBody>
      </p:sp>
      <p:pic>
        <p:nvPicPr>
          <p:cNvPr id="4" name="Picture 3" descr="ein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61119" y="4531000"/>
            <a:ext cx="2905387" cy="2214962"/>
          </a:xfrm>
          <a:prstGeom prst="rect">
            <a:avLst/>
          </a:prstGeom>
        </p:spPr>
      </p:pic>
      <p:pic>
        <p:nvPicPr>
          <p:cNvPr id="5" name="Picture 4" descr="Schwarzschi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533292" y="4504672"/>
            <a:ext cx="1815032" cy="2241290"/>
          </a:xfrm>
          <a:prstGeom prst="rect">
            <a:avLst/>
          </a:prstGeom>
        </p:spPr>
      </p:pic>
      <p:pic>
        <p:nvPicPr>
          <p:cNvPr id="6" name="Picture 5"/>
          <p:cNvPicPr>
            <a:picLocks noChangeAspect="1"/>
          </p:cNvPicPr>
          <p:nvPr/>
        </p:nvPicPr>
        <p:blipFill>
          <a:blip r:embed="rId5"/>
          <a:stretch>
            <a:fillRect/>
          </a:stretch>
        </p:blipFill>
        <p:spPr>
          <a:xfrm>
            <a:off x="8190348" y="3885922"/>
            <a:ext cx="2145030" cy="2860040"/>
          </a:xfrm>
          <a:prstGeom prst="rect">
            <a:avLst/>
          </a:prstGeom>
        </p:spPr>
      </p:pic>
    </p:spTree>
    <p:extLst>
      <p:ext uri="{BB962C8B-B14F-4D97-AF65-F5344CB8AC3E}">
        <p14:creationId xmlns:p14="http://schemas.microsoft.com/office/powerpoint/2010/main" val="12609884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friendly Milky Way BH</a:t>
            </a:r>
            <a:endParaRPr lang="en-US" dirty="0"/>
          </a:p>
        </p:txBody>
      </p:sp>
      <p:pic>
        <p:nvPicPr>
          <p:cNvPr id="4" name="2017_orbit_animation.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987800" y="1524000"/>
            <a:ext cx="4216400" cy="4216400"/>
          </a:xfrm>
        </p:spPr>
      </p:pic>
    </p:spTree>
    <p:extLst>
      <p:ext uri="{BB962C8B-B14F-4D97-AF65-F5344CB8AC3E}">
        <p14:creationId xmlns:p14="http://schemas.microsoft.com/office/powerpoint/2010/main" val="1802260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holes</a:t>
            </a:r>
            <a:endParaRPr lang="en-US" dirty="0"/>
          </a:p>
        </p:txBody>
      </p:sp>
      <p:sp>
        <p:nvSpPr>
          <p:cNvPr id="3" name="Content Placeholder 2"/>
          <p:cNvSpPr>
            <a:spLocks noGrp="1"/>
          </p:cNvSpPr>
          <p:nvPr>
            <p:ph idx="1"/>
          </p:nvPr>
        </p:nvSpPr>
        <p:spPr>
          <a:xfrm>
            <a:off x="533400" y="1524000"/>
            <a:ext cx="6584852" cy="5172222"/>
          </a:xfrm>
        </p:spPr>
        <p:txBody>
          <a:bodyPr>
            <a:normAutofit/>
          </a:bodyPr>
          <a:lstStyle/>
          <a:p>
            <a:r>
              <a:rPr lang="en-US" altLang="x-none" sz="2000" dirty="0"/>
              <a:t>The neutron star limit is ~3 </a:t>
            </a:r>
            <a:r>
              <a:rPr lang="en-US" altLang="x-none" sz="2000" dirty="0" smtClean="0"/>
              <a:t>M</a:t>
            </a:r>
            <a:r>
              <a:rPr lang="en-US" altLang="x-none" sz="2000" baseline="-25000" dirty="0" smtClean="0"/>
              <a:t>☉</a:t>
            </a:r>
            <a:endParaRPr lang="en-US" altLang="x-none" sz="2000" dirty="0"/>
          </a:p>
          <a:p>
            <a:r>
              <a:rPr lang="en-US" altLang="x-none" sz="2000" dirty="0"/>
              <a:t>A collapsing stellar core </a:t>
            </a:r>
            <a:r>
              <a:rPr lang="en-US" altLang="x-none" sz="2000" dirty="0" smtClean="0"/>
              <a:t>&gt;</a:t>
            </a:r>
            <a:r>
              <a:rPr lang="en-US" altLang="x-none" sz="2000" dirty="0"/>
              <a:t>3 </a:t>
            </a:r>
            <a:r>
              <a:rPr lang="en-US" altLang="x-none" sz="2000" dirty="0" smtClean="0"/>
              <a:t>M</a:t>
            </a:r>
            <a:r>
              <a:rPr lang="en-US" altLang="x-none" sz="2000" baseline="-25000" dirty="0" smtClean="0"/>
              <a:t>☉</a:t>
            </a:r>
            <a:r>
              <a:rPr lang="en-US" altLang="x-none" sz="2000" dirty="0" smtClean="0"/>
              <a:t> </a:t>
            </a:r>
            <a:r>
              <a:rPr lang="en-US" altLang="x-none" sz="2000" dirty="0">
                <a:solidFill>
                  <a:schemeClr val="tx1"/>
                </a:solidFill>
              </a:rPr>
              <a:t>becomes a black hole</a:t>
            </a:r>
          </a:p>
          <a:p>
            <a:r>
              <a:rPr lang="en-US" altLang="x-none" sz="2000" dirty="0" smtClean="0"/>
              <a:t>The event horizon is where the escape velocity = c</a:t>
            </a:r>
          </a:p>
          <a:p>
            <a:r>
              <a:rPr lang="en-US" altLang="x-none" sz="2000" dirty="0"/>
              <a:t>Schwarzschild </a:t>
            </a:r>
            <a:r>
              <a:rPr lang="en-US" altLang="x-none" sz="2000" dirty="0" smtClean="0"/>
              <a:t>radius: 2GM/c</a:t>
            </a:r>
            <a:r>
              <a:rPr lang="en-US" altLang="x-none" sz="2000" baseline="30000" dirty="0" smtClean="0"/>
              <a:t>2</a:t>
            </a:r>
            <a:endParaRPr lang="en-US" altLang="x-none" sz="2000" dirty="0"/>
          </a:p>
          <a:p>
            <a:pPr lvl="1"/>
            <a:r>
              <a:rPr lang="en-US" altLang="x-none" sz="2000" dirty="0"/>
              <a:t>For a 10 </a:t>
            </a:r>
            <a:r>
              <a:rPr lang="en-US" altLang="x-none" sz="2000" dirty="0" smtClean="0"/>
              <a:t>M</a:t>
            </a:r>
            <a:r>
              <a:rPr lang="en-US" altLang="x-none" sz="2000" baseline="-25000" dirty="0" smtClean="0"/>
              <a:t>☉</a:t>
            </a:r>
            <a:r>
              <a:rPr lang="en-US" altLang="x-none" sz="2000" dirty="0" smtClean="0"/>
              <a:t> </a:t>
            </a:r>
            <a:r>
              <a:rPr lang="en-US" altLang="x-none" sz="2000" dirty="0"/>
              <a:t>black hole, it is 30 </a:t>
            </a:r>
            <a:r>
              <a:rPr lang="en-US" altLang="x-none" sz="2000" dirty="0" smtClean="0"/>
              <a:t>km</a:t>
            </a:r>
            <a:endParaRPr lang="en-US" altLang="x-none" sz="2000" dirty="0"/>
          </a:p>
          <a:p>
            <a:r>
              <a:rPr lang="en-US" altLang="x-none" sz="2000" dirty="0"/>
              <a:t>The center of a black hole is </a:t>
            </a:r>
            <a:r>
              <a:rPr lang="en-US" altLang="x-none" sz="2000" dirty="0">
                <a:solidFill>
                  <a:schemeClr val="tx1"/>
                </a:solidFill>
              </a:rPr>
              <a:t>called a </a:t>
            </a:r>
            <a:r>
              <a:rPr lang="en-US" altLang="x-none" sz="2000" dirty="0">
                <a:solidFill>
                  <a:schemeClr val="tx1"/>
                </a:solidFill>
              </a:rPr>
              <a:t>singularity; </a:t>
            </a:r>
            <a:r>
              <a:rPr lang="en-US" altLang="x-none" sz="2000" dirty="0"/>
              <a:t>this </a:t>
            </a:r>
            <a:r>
              <a:rPr lang="en-US" altLang="x-none" sz="2000" dirty="0"/>
              <a:t>is where </a:t>
            </a:r>
            <a:r>
              <a:rPr lang="en-US" altLang="x-none" sz="2000" u="sng" dirty="0"/>
              <a:t>all</a:t>
            </a:r>
            <a:r>
              <a:rPr lang="en-US" altLang="x-none" sz="2000" dirty="0"/>
              <a:t> the black hole mass </a:t>
            </a:r>
            <a:r>
              <a:rPr lang="en-US" altLang="x-none" sz="2000" dirty="0"/>
              <a:t>resides</a:t>
            </a:r>
          </a:p>
          <a:p>
            <a:r>
              <a:rPr lang="en-US" altLang="x-none" sz="2000" dirty="0"/>
              <a:t>If the escape velocity is ~c, gravitational force is so strong, not even light can </a:t>
            </a:r>
            <a:r>
              <a:rPr lang="en-US" altLang="x-none" sz="2000" dirty="0" smtClean="0"/>
              <a:t>escape</a:t>
            </a:r>
            <a:endParaRPr lang="en-US" altLang="x-none" sz="2000" dirty="0"/>
          </a:p>
        </p:txBody>
      </p:sp>
      <p:pic>
        <p:nvPicPr>
          <p:cNvPr id="4" name="Picture 3"/>
          <p:cNvPicPr>
            <a:picLocks noChangeAspect="1"/>
          </p:cNvPicPr>
          <p:nvPr/>
        </p:nvPicPr>
        <p:blipFill rotWithShape="1">
          <a:blip r:embed="rId3"/>
          <a:srcRect r="43539"/>
          <a:stretch/>
        </p:blipFill>
        <p:spPr>
          <a:xfrm>
            <a:off x="7272013" y="1655433"/>
            <a:ext cx="4704282" cy="3718426"/>
          </a:xfrm>
          <a:prstGeom prst="rect">
            <a:avLst/>
          </a:prstGeom>
        </p:spPr>
      </p:pic>
    </p:spTree>
    <p:extLst>
      <p:ext uri="{BB962C8B-B14F-4D97-AF65-F5344CB8AC3E}">
        <p14:creationId xmlns:p14="http://schemas.microsoft.com/office/powerpoint/2010/main" val="21402817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Black hole myth-busting</a:t>
            </a:r>
            <a:endParaRPr lang="en-US" dirty="0"/>
          </a:p>
        </p:txBody>
      </p:sp>
      <p:sp>
        <p:nvSpPr>
          <p:cNvPr id="3" name="Content Placeholder 2"/>
          <p:cNvSpPr>
            <a:spLocks noGrp="1"/>
          </p:cNvSpPr>
          <p:nvPr>
            <p:ph idx="1"/>
          </p:nvPr>
        </p:nvSpPr>
        <p:spPr/>
        <p:txBody>
          <a:bodyPr/>
          <a:lstStyle/>
          <a:p>
            <a:r>
              <a:rPr lang="en-US" dirty="0" smtClean="0"/>
              <a:t>BHs are not cosmic vacuum cleaners</a:t>
            </a:r>
            <a:r>
              <a:rPr lang="en-US" dirty="0" smtClean="0"/>
              <a:t>: </a:t>
            </a:r>
            <a:r>
              <a:rPr lang="en-US" dirty="0" smtClean="0"/>
              <a:t>only inside the event horizon is matter pulled inexorably inward</a:t>
            </a:r>
          </a:p>
          <a:p>
            <a:r>
              <a:rPr lang="en-US" dirty="0" smtClean="0"/>
              <a:t>Far away from a BH, gravity is no different than for any other object with the same mass</a:t>
            </a:r>
          </a:p>
          <a:p>
            <a:r>
              <a:rPr lang="en-US" dirty="0" smtClean="0"/>
              <a:t>If a BH were to replace the sun, the orbits of planets, asteroids, moons, etc., would be unchanged (though it would get really really cold)</a:t>
            </a:r>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rot="20034360">
            <a:off x="8021755" y="5455745"/>
            <a:ext cx="2806666" cy="1328225"/>
          </a:xfrm>
          <a:prstGeom prst="rect">
            <a:avLst/>
          </a:prstGeom>
        </p:spPr>
      </p:pic>
      <p:pic>
        <p:nvPicPr>
          <p:cNvPr id="5" name="Picture 4"/>
          <p:cNvPicPr>
            <a:picLocks noChangeAspect="1"/>
          </p:cNvPicPr>
          <p:nvPr/>
        </p:nvPicPr>
        <p:blipFill>
          <a:blip r:embed="rId4"/>
          <a:stretch>
            <a:fillRect/>
          </a:stretch>
        </p:blipFill>
        <p:spPr>
          <a:xfrm>
            <a:off x="1644064" y="4056868"/>
            <a:ext cx="4644195" cy="2479910"/>
          </a:xfrm>
          <a:prstGeom prst="rect">
            <a:avLst/>
          </a:prstGeom>
        </p:spPr>
      </p:pic>
    </p:spTree>
    <p:extLst>
      <p:ext uri="{BB962C8B-B14F-4D97-AF65-F5344CB8AC3E}">
        <p14:creationId xmlns:p14="http://schemas.microsoft.com/office/powerpoint/2010/main" val="18188036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Galaxy Centers</a:t>
            </a:r>
            <a:endParaRPr lang="en-US" dirty="0"/>
          </a:p>
        </p:txBody>
      </p:sp>
      <p:sp>
        <p:nvSpPr>
          <p:cNvPr id="5" name="Content Placeholder 4"/>
          <p:cNvSpPr>
            <a:spLocks noGrp="1"/>
          </p:cNvSpPr>
          <p:nvPr>
            <p:ph sz="half" idx="2"/>
          </p:nvPr>
        </p:nvSpPr>
        <p:spPr/>
        <p:txBody>
          <a:bodyPr/>
          <a:lstStyle/>
          <a:p>
            <a:r>
              <a:rPr lang="en-US" dirty="0" smtClean="0"/>
              <a:t>Millions of solar masses (“supermassive” black holes)</a:t>
            </a:r>
          </a:p>
          <a:p>
            <a:r>
              <a:rPr lang="en-US" dirty="0" smtClean="0"/>
              <a:t>Generally 1 per galaxy</a:t>
            </a:r>
          </a:p>
          <a:p>
            <a:r>
              <a:rPr lang="en-US" dirty="0" smtClean="0"/>
              <a:t>We don’t know how they form</a:t>
            </a:r>
            <a:endParaRPr lang="en-US" dirty="0"/>
          </a:p>
        </p:txBody>
      </p:sp>
      <p:sp>
        <p:nvSpPr>
          <p:cNvPr id="6" name="Content Placeholder 5"/>
          <p:cNvSpPr>
            <a:spLocks noGrp="1"/>
          </p:cNvSpPr>
          <p:nvPr>
            <p:ph sz="quarter" idx="4"/>
          </p:nvPr>
        </p:nvSpPr>
        <p:spPr/>
        <p:txBody>
          <a:bodyPr/>
          <a:lstStyle/>
          <a:p>
            <a:r>
              <a:rPr lang="en-US" dirty="0" smtClean="0"/>
              <a:t>Likely millions of black holes per galaxy of ~10 </a:t>
            </a:r>
            <a:r>
              <a:rPr lang="en-US" dirty="0" smtClean="0"/>
              <a:t>M</a:t>
            </a:r>
            <a:r>
              <a:rPr lang="en-US" altLang="x-none" sz="2400" baseline="-25000" dirty="0" smtClean="0"/>
              <a:t>☉</a:t>
            </a:r>
            <a:r>
              <a:rPr lang="en-US" dirty="0" smtClean="0"/>
              <a:t> </a:t>
            </a:r>
            <a:r>
              <a:rPr lang="en-US" dirty="0" smtClean="0"/>
              <a:t>or more</a:t>
            </a:r>
          </a:p>
          <a:p>
            <a:r>
              <a:rPr lang="en-US" dirty="0" smtClean="0"/>
              <a:t>Formed via massive star collapse</a:t>
            </a:r>
          </a:p>
          <a:p>
            <a:r>
              <a:rPr lang="en-US" dirty="0" smtClean="0"/>
              <a:t>One example: Cygnus X-1: 18 </a:t>
            </a:r>
            <a:r>
              <a:rPr lang="en-US" dirty="0" smtClean="0"/>
              <a:t>M</a:t>
            </a:r>
            <a:r>
              <a:rPr lang="en-US" altLang="x-none" sz="2400" baseline="-25000" dirty="0" smtClean="0"/>
              <a:t>☉</a:t>
            </a:r>
            <a:r>
              <a:rPr lang="en-US" dirty="0" smtClean="0"/>
              <a:t> </a:t>
            </a:r>
            <a:r>
              <a:rPr lang="en-US" dirty="0" smtClean="0"/>
              <a:t>+ unseen ~10 </a:t>
            </a:r>
            <a:r>
              <a:rPr lang="en-US" dirty="0" smtClean="0"/>
              <a:t>M</a:t>
            </a:r>
            <a:r>
              <a:rPr lang="en-US" altLang="x-none" sz="2400" baseline="-25000" dirty="0" smtClean="0"/>
              <a:t>☉</a:t>
            </a:r>
            <a:r>
              <a:rPr lang="en-US" dirty="0" smtClean="0"/>
              <a:t> </a:t>
            </a:r>
            <a:r>
              <a:rPr lang="en-US" dirty="0" smtClean="0"/>
              <a:t>object</a:t>
            </a:r>
          </a:p>
        </p:txBody>
      </p:sp>
      <p:sp>
        <p:nvSpPr>
          <p:cNvPr id="7" name="Text Placeholder 6"/>
          <p:cNvSpPr>
            <a:spLocks noGrp="1"/>
          </p:cNvSpPr>
          <p:nvPr>
            <p:ph type="body" sz="quarter" idx="13"/>
          </p:nvPr>
        </p:nvSpPr>
        <p:spPr/>
        <p:txBody>
          <a:bodyPr/>
          <a:lstStyle/>
          <a:p>
            <a:r>
              <a:rPr lang="en-US" dirty="0" smtClean="0"/>
              <a:t>Binaries</a:t>
            </a:r>
            <a:endParaRPr lang="en-US" dirty="0"/>
          </a:p>
        </p:txBody>
      </p:sp>
      <p:sp>
        <p:nvSpPr>
          <p:cNvPr id="2" name="Title 1"/>
          <p:cNvSpPr>
            <a:spLocks noGrp="1"/>
          </p:cNvSpPr>
          <p:nvPr>
            <p:ph type="title"/>
          </p:nvPr>
        </p:nvSpPr>
        <p:spPr/>
        <p:txBody>
          <a:bodyPr/>
          <a:lstStyle/>
          <a:p>
            <a:r>
              <a:rPr lang="en-US" dirty="0" smtClean="0"/>
              <a:t>Where to find black holes?</a:t>
            </a:r>
            <a:endParaRPr lang="en-US" dirty="0"/>
          </a:p>
        </p:txBody>
      </p:sp>
      <p:pic>
        <p:nvPicPr>
          <p:cNvPr id="8" name="Picture 3" descr="ngc51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576832" y="4523548"/>
            <a:ext cx="3233420" cy="2173407"/>
          </a:xfrm>
          <a:prstGeom prst="rect">
            <a:avLst/>
          </a:prstGeom>
        </p:spPr>
      </p:pic>
      <p:pic>
        <p:nvPicPr>
          <p:cNvPr id="9" name="Picture 5" descr="accretiondisk_h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381748" y="4573116"/>
            <a:ext cx="3233420" cy="2123839"/>
          </a:xfrm>
          <a:prstGeom prst="rect">
            <a:avLst/>
          </a:prstGeom>
        </p:spPr>
      </p:pic>
    </p:spTree>
    <p:extLst>
      <p:ext uri="{BB962C8B-B14F-4D97-AF65-F5344CB8AC3E}">
        <p14:creationId xmlns:p14="http://schemas.microsoft.com/office/powerpoint/2010/main" val="692687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Black holes: concluding thoughts</a:t>
            </a:r>
            <a:endParaRPr lang="en-US" dirty="0"/>
          </a:p>
        </p:txBody>
      </p:sp>
      <p:sp>
        <p:nvSpPr>
          <p:cNvPr id="7" name="Content Placeholder 6"/>
          <p:cNvSpPr>
            <a:spLocks noGrp="1"/>
          </p:cNvSpPr>
          <p:nvPr>
            <p:ph idx="1"/>
          </p:nvPr>
        </p:nvSpPr>
        <p:spPr/>
        <p:txBody>
          <a:bodyPr/>
          <a:lstStyle/>
          <a:p>
            <a:r>
              <a:rPr lang="en-US" altLang="x-none" dirty="0"/>
              <a:t>The theory of relativity predicts that time should run more slowly as the force of gravity grows </a:t>
            </a:r>
            <a:r>
              <a:rPr lang="en-US" altLang="x-none" dirty="0" smtClean="0"/>
              <a:t>stronger</a:t>
            </a:r>
            <a:endParaRPr lang="en-US" altLang="x-none" dirty="0"/>
          </a:p>
          <a:p>
            <a:r>
              <a:rPr lang="en-US" altLang="x-none" dirty="0"/>
              <a:t>The light coming out of a strong gravitational field should show a gravitational </a:t>
            </a:r>
            <a:r>
              <a:rPr lang="en-US" altLang="x-none" dirty="0" smtClean="0"/>
              <a:t>redshift (recall: neutron stars do this, too)</a:t>
            </a:r>
            <a:endParaRPr lang="en-US" altLang="x-none" dirty="0"/>
          </a:p>
          <a:p>
            <a:r>
              <a:rPr lang="en-US" altLang="x-none" dirty="0"/>
              <a:t>A body falling through the event horizon will be stretched and </a:t>
            </a:r>
            <a:r>
              <a:rPr lang="en-US" altLang="x-none" dirty="0" smtClean="0"/>
              <a:t>squeezed</a:t>
            </a:r>
            <a:endParaRPr lang="en-US" altLang="x-none" dirty="0"/>
          </a:p>
          <a:p>
            <a:r>
              <a:rPr lang="en-US" dirty="0" smtClean="0"/>
              <a:t>Black holes produce among the most dramatic and energetic phenomena in the universe</a:t>
            </a:r>
          </a:p>
          <a:p>
            <a:pPr lvl="1"/>
            <a:r>
              <a:rPr lang="en-US" dirty="0" smtClean="0"/>
              <a:t>Gamma ray bursts</a:t>
            </a:r>
          </a:p>
          <a:p>
            <a:pPr lvl="1"/>
            <a:r>
              <a:rPr lang="en-US" dirty="0" smtClean="0"/>
              <a:t>Black hole-black hole mergers</a:t>
            </a:r>
          </a:p>
          <a:p>
            <a:pPr lvl="1"/>
            <a:r>
              <a:rPr lang="en-US" dirty="0" smtClean="0"/>
              <a:t>Galactic center black holes accrete, drive energetic outflows</a:t>
            </a:r>
            <a:endParaRPr lang="en-US" dirty="0"/>
          </a:p>
        </p:txBody>
      </p:sp>
    </p:spTree>
    <p:extLst>
      <p:ext uri="{BB962C8B-B14F-4D97-AF65-F5344CB8AC3E}">
        <p14:creationId xmlns:p14="http://schemas.microsoft.com/office/powerpoint/2010/main" val="1619115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272832" y="1441457"/>
            <a:ext cx="2376055" cy="2376055"/>
          </a:xfrm>
          <a:prstGeom prst="rect">
            <a:avLst/>
          </a:prstGeom>
        </p:spPr>
      </p:pic>
      <p:sp>
        <p:nvSpPr>
          <p:cNvPr id="2" name="Title 1"/>
          <p:cNvSpPr>
            <a:spLocks noGrp="1"/>
          </p:cNvSpPr>
          <p:nvPr>
            <p:ph type="title"/>
          </p:nvPr>
        </p:nvSpPr>
        <p:spPr/>
        <p:txBody>
          <a:bodyPr/>
          <a:lstStyle/>
          <a:p>
            <a:r>
              <a:rPr lang="en-US" dirty="0" smtClean="0"/>
              <a:t>What’s left when fusion stops</a:t>
            </a:r>
            <a:endParaRPr lang="en-US" dirty="0"/>
          </a:p>
        </p:txBody>
      </p:sp>
      <p:sp>
        <p:nvSpPr>
          <p:cNvPr id="10" name="Content Placeholder 9"/>
          <p:cNvSpPr>
            <a:spLocks noGrp="1"/>
          </p:cNvSpPr>
          <p:nvPr>
            <p:ph idx="1"/>
          </p:nvPr>
        </p:nvSpPr>
        <p:spPr/>
        <p:txBody>
          <a:bodyPr/>
          <a:lstStyle/>
          <a:p>
            <a:r>
              <a:rPr lang="en-US" dirty="0"/>
              <a:t>Planetary nebulae</a:t>
            </a:r>
          </a:p>
          <a:p>
            <a:r>
              <a:rPr lang="en-US" dirty="0" smtClean="0"/>
              <a:t>White dwarfs</a:t>
            </a:r>
          </a:p>
          <a:p>
            <a:r>
              <a:rPr lang="en-US" dirty="0" smtClean="0"/>
              <a:t>Neutron stars</a:t>
            </a:r>
          </a:p>
          <a:p>
            <a:r>
              <a:rPr lang="en-US" dirty="0" smtClean="0"/>
              <a:t>Supernovae</a:t>
            </a:r>
          </a:p>
          <a:p>
            <a:r>
              <a:rPr lang="en-US" dirty="0" smtClean="0"/>
              <a:t>Black holes</a:t>
            </a:r>
            <a:endParaRPr lang="en-US" dirty="0"/>
          </a:p>
        </p:txBody>
      </p:sp>
      <p:pic>
        <p:nvPicPr>
          <p:cNvPr id="11" name="Picture 10"/>
          <p:cNvPicPr>
            <a:picLocks noChangeAspect="1"/>
          </p:cNvPicPr>
          <p:nvPr/>
        </p:nvPicPr>
        <p:blipFill>
          <a:blip r:embed="rId4"/>
          <a:stretch>
            <a:fillRect/>
          </a:stretch>
        </p:blipFill>
        <p:spPr>
          <a:xfrm>
            <a:off x="6214904" y="1640205"/>
            <a:ext cx="2637069" cy="2107508"/>
          </a:xfrm>
          <a:prstGeom prst="rect">
            <a:avLst/>
          </a:prstGeom>
        </p:spPr>
      </p:pic>
      <p:pic>
        <p:nvPicPr>
          <p:cNvPr id="13" name="Picture 12"/>
          <p:cNvPicPr>
            <a:picLocks noChangeAspect="1"/>
          </p:cNvPicPr>
          <p:nvPr/>
        </p:nvPicPr>
        <p:blipFill>
          <a:blip r:embed="rId5"/>
          <a:stretch>
            <a:fillRect/>
          </a:stretch>
        </p:blipFill>
        <p:spPr>
          <a:xfrm>
            <a:off x="6658373" y="4115969"/>
            <a:ext cx="5421086" cy="2534358"/>
          </a:xfrm>
          <a:prstGeom prst="rect">
            <a:avLst/>
          </a:prstGeom>
        </p:spPr>
      </p:pic>
      <p:pic>
        <p:nvPicPr>
          <p:cNvPr id="3" name="Picture 2"/>
          <p:cNvPicPr>
            <a:picLocks noChangeAspect="1"/>
          </p:cNvPicPr>
          <p:nvPr/>
        </p:nvPicPr>
        <p:blipFill>
          <a:blip r:embed="rId6"/>
          <a:stretch>
            <a:fillRect/>
          </a:stretch>
        </p:blipFill>
        <p:spPr>
          <a:xfrm>
            <a:off x="352791" y="4345655"/>
            <a:ext cx="2538975" cy="2074985"/>
          </a:xfrm>
          <a:prstGeom prst="rect">
            <a:avLst/>
          </a:prstGeom>
        </p:spPr>
      </p:pic>
      <p:pic>
        <p:nvPicPr>
          <p:cNvPr id="5" name="Picture 4"/>
          <p:cNvPicPr>
            <a:picLocks noChangeAspect="1"/>
          </p:cNvPicPr>
          <p:nvPr/>
        </p:nvPicPr>
        <p:blipFill>
          <a:blip r:embed="rId7"/>
          <a:stretch>
            <a:fillRect/>
          </a:stretch>
        </p:blipFill>
        <p:spPr>
          <a:xfrm>
            <a:off x="3420512" y="4358308"/>
            <a:ext cx="2738120" cy="2049678"/>
          </a:xfrm>
          <a:prstGeom prst="rect">
            <a:avLst/>
          </a:prstGeom>
        </p:spPr>
      </p:pic>
    </p:spTree>
    <p:extLst>
      <p:ext uri="{BB962C8B-B14F-4D97-AF65-F5344CB8AC3E}">
        <p14:creationId xmlns:p14="http://schemas.microsoft.com/office/powerpoint/2010/main" val="16873074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mt="21000"/>
            <a:extLst>
              <a:ext uri="{28A0092B-C50C-407E-A947-70E740481C1C}">
                <a14:useLocalDpi xmlns:a14="http://schemas.microsoft.com/office/drawing/2010/main" val="0"/>
              </a:ext>
            </a:extLst>
          </a:blip>
          <a:stretch>
            <a:fillRect/>
          </a:stretch>
        </p:blipFill>
        <p:spPr>
          <a:xfrm>
            <a:off x="9097741" y="3770141"/>
            <a:ext cx="2868057" cy="2907493"/>
          </a:xfrm>
          <a:prstGeom prst="rect">
            <a:avLst/>
          </a:prstGeom>
        </p:spPr>
      </p:pic>
      <p:sp>
        <p:nvSpPr>
          <p:cNvPr id="5" name="Title 4"/>
          <p:cNvSpPr>
            <a:spLocks noGrp="1"/>
          </p:cNvSpPr>
          <p:nvPr>
            <p:ph type="title"/>
          </p:nvPr>
        </p:nvSpPr>
        <p:spPr/>
        <p:txBody>
          <a:bodyPr/>
          <a:lstStyle/>
          <a:p>
            <a:r>
              <a:rPr lang="en-US" dirty="0" smtClean="0"/>
              <a:t>Lecture recap</a:t>
            </a:r>
            <a:endParaRPr lang="en-US" dirty="0"/>
          </a:p>
        </p:txBody>
      </p:sp>
      <p:sp>
        <p:nvSpPr>
          <p:cNvPr id="6" name="Content Placeholder 5"/>
          <p:cNvSpPr>
            <a:spLocks noGrp="1"/>
          </p:cNvSpPr>
          <p:nvPr>
            <p:ph idx="1"/>
          </p:nvPr>
        </p:nvSpPr>
        <p:spPr/>
        <p:txBody>
          <a:bodyPr>
            <a:normAutofit/>
          </a:bodyPr>
          <a:lstStyle/>
          <a:p>
            <a:pPr>
              <a:buFontTx/>
              <a:buChar char="•"/>
            </a:pPr>
            <a:r>
              <a:rPr lang="en-US" altLang="x-none" sz="2000" b="1" u="sng" dirty="0"/>
              <a:t>A star’s </a:t>
            </a:r>
            <a:r>
              <a:rPr lang="en-US" altLang="x-none" sz="2000" b="1" u="sng" dirty="0" smtClean="0"/>
              <a:t>mass </a:t>
            </a:r>
            <a:r>
              <a:rPr lang="en-US" altLang="x-none" sz="2000" b="1" u="sng" dirty="0"/>
              <a:t>determines its </a:t>
            </a:r>
            <a:r>
              <a:rPr lang="en-US" altLang="x-none" sz="2000" b="1" u="sng" dirty="0" smtClean="0"/>
              <a:t>fate.</a:t>
            </a:r>
            <a:endParaRPr lang="en-US" altLang="x-none" sz="2000" b="1" u="sng" dirty="0"/>
          </a:p>
          <a:p>
            <a:pPr>
              <a:buFontTx/>
              <a:buChar char="•"/>
            </a:pPr>
            <a:r>
              <a:rPr lang="en-US" altLang="x-none" sz="2000" dirty="0"/>
              <a:t>Low-mass </a:t>
            </a:r>
            <a:r>
              <a:rPr lang="en-US" altLang="x-none" sz="2000" dirty="0"/>
              <a:t>stars (0.5 – </a:t>
            </a:r>
            <a:r>
              <a:rPr lang="en-US" altLang="x-none" sz="2000" dirty="0"/>
              <a:t>5 </a:t>
            </a:r>
            <a:r>
              <a:rPr lang="en-US" altLang="x-none" sz="2000" dirty="0" err="1"/>
              <a:t>M</a:t>
            </a:r>
            <a:r>
              <a:rPr lang="en-US" altLang="x-none" sz="2000" baseline="-25000" dirty="0" err="1"/>
              <a:t>sun</a:t>
            </a:r>
            <a:r>
              <a:rPr lang="en-US" altLang="x-none" sz="2000" dirty="0"/>
              <a:t>) end their lives as white dwarfs expelling planetary nebulae. The core mass does not exceed 1.44 </a:t>
            </a:r>
            <a:r>
              <a:rPr lang="en-US" altLang="x-none" sz="2000" dirty="0" err="1"/>
              <a:t>M</a:t>
            </a:r>
            <a:r>
              <a:rPr lang="en-US" altLang="x-none" sz="2000" baseline="-25000" dirty="0" err="1"/>
              <a:t>sun</a:t>
            </a:r>
            <a:endParaRPr lang="en-US" altLang="x-none" sz="2000" dirty="0"/>
          </a:p>
          <a:p>
            <a:pPr>
              <a:buFontTx/>
              <a:buChar char="•"/>
            </a:pPr>
            <a:r>
              <a:rPr lang="en-US" altLang="x-none" sz="2000" dirty="0"/>
              <a:t>Intermediate-mass stars (5 – 10 </a:t>
            </a:r>
            <a:r>
              <a:rPr lang="en-US" altLang="x-none" sz="2000" dirty="0" err="1"/>
              <a:t>M</a:t>
            </a:r>
            <a:r>
              <a:rPr lang="en-US" altLang="x-none" sz="2000" baseline="-25000" dirty="0" err="1"/>
              <a:t>sun</a:t>
            </a:r>
            <a:r>
              <a:rPr lang="en-US" altLang="x-none" sz="2000" dirty="0"/>
              <a:t>) end their lives </a:t>
            </a:r>
            <a:r>
              <a:rPr lang="en-US" altLang="x-none" sz="2000" dirty="0" smtClean="0"/>
              <a:t>exploding as supernovae, leaving neutron stars behind.  The </a:t>
            </a:r>
            <a:r>
              <a:rPr lang="en-US" altLang="x-none" sz="2000" dirty="0"/>
              <a:t>core mass does not exceed 3 </a:t>
            </a:r>
            <a:r>
              <a:rPr lang="en-US" altLang="x-none" sz="2000" dirty="0" err="1"/>
              <a:t>M</a:t>
            </a:r>
            <a:r>
              <a:rPr lang="en-US" altLang="x-none" sz="2000" baseline="-25000" dirty="0" err="1"/>
              <a:t>sun</a:t>
            </a:r>
            <a:endParaRPr lang="en-US" altLang="x-none" sz="2000" dirty="0"/>
          </a:p>
          <a:p>
            <a:pPr>
              <a:buFontTx/>
              <a:buChar char="•"/>
            </a:pPr>
            <a:r>
              <a:rPr lang="en-US" altLang="x-none" sz="2000" dirty="0"/>
              <a:t>High-mass stars (M &gt; 10 </a:t>
            </a:r>
            <a:r>
              <a:rPr lang="en-US" altLang="x-none" sz="2000" dirty="0" err="1"/>
              <a:t>M</a:t>
            </a:r>
            <a:r>
              <a:rPr lang="en-US" altLang="x-none" sz="2000" baseline="-25000" dirty="0" err="1"/>
              <a:t>sun</a:t>
            </a:r>
            <a:r>
              <a:rPr lang="en-US" altLang="x-none" sz="2000" dirty="0"/>
              <a:t>) end their lives as </a:t>
            </a:r>
            <a:r>
              <a:rPr lang="en-US" altLang="x-none" sz="2000" dirty="0" smtClean="0"/>
              <a:t>exploding </a:t>
            </a:r>
            <a:r>
              <a:rPr lang="en-US" altLang="x-none" sz="2000" dirty="0"/>
              <a:t>as </a:t>
            </a:r>
            <a:r>
              <a:rPr lang="en-US" altLang="x-none" sz="2000" dirty="0" smtClean="0"/>
              <a:t>supernovae, leaving black holes behind. </a:t>
            </a:r>
            <a:r>
              <a:rPr lang="en-US" altLang="x-none" sz="2000" dirty="0"/>
              <a:t>The core mass exceeds 3 </a:t>
            </a:r>
            <a:r>
              <a:rPr lang="en-US" altLang="x-none" sz="2000" dirty="0" err="1"/>
              <a:t>M</a:t>
            </a:r>
            <a:r>
              <a:rPr lang="en-US" altLang="x-none" sz="2000" baseline="-25000" dirty="0" err="1"/>
              <a:t>sun</a:t>
            </a:r>
            <a:endParaRPr lang="en-US" altLang="x-none" sz="2000" dirty="0"/>
          </a:p>
          <a:p>
            <a:pPr>
              <a:buFontTx/>
              <a:buChar char="•"/>
            </a:pPr>
            <a:r>
              <a:rPr lang="en-US" altLang="x-none" sz="2000" dirty="0"/>
              <a:t>Binary systems with a white dwarf and mass transfer may end up as supernovae, if the white dwarf mass becomes higher than 1.44 </a:t>
            </a:r>
            <a:r>
              <a:rPr lang="en-US" altLang="x-none" sz="2000" dirty="0" err="1"/>
              <a:t>M</a:t>
            </a:r>
            <a:r>
              <a:rPr lang="en-US" altLang="x-none" sz="2000" baseline="-25000" dirty="0" err="1"/>
              <a:t>sun</a:t>
            </a:r>
            <a:endParaRPr lang="ru-RU" altLang="x-none" sz="2000" dirty="0"/>
          </a:p>
        </p:txBody>
      </p:sp>
    </p:spTree>
    <p:extLst>
      <p:ext uri="{BB962C8B-B14F-4D97-AF65-F5344CB8AC3E}">
        <p14:creationId xmlns:p14="http://schemas.microsoft.com/office/powerpoint/2010/main" val="528555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a:bodyPr>
          <a:lstStyle/>
          <a:p>
            <a:pPr algn="l"/>
            <a:r>
              <a:rPr lang="en-US" sz="2000" dirty="0"/>
              <a:t>Low mass stars (~</a:t>
            </a:r>
            <a:r>
              <a:rPr lang="en-US" sz="2000" dirty="0" smtClean="0"/>
              <a:t>1M</a:t>
            </a:r>
            <a:r>
              <a:rPr lang="en-US" sz="2000" baseline="-25000" dirty="0" smtClean="0"/>
              <a:t>☉</a:t>
            </a:r>
            <a:r>
              <a:rPr lang="en-US" sz="2000" dirty="0" smtClean="0"/>
              <a:t>)</a:t>
            </a:r>
            <a:endParaRPr lang="en-US" sz="2000" dirty="0"/>
          </a:p>
        </p:txBody>
      </p:sp>
      <p:sp>
        <p:nvSpPr>
          <p:cNvPr id="3" name="Content Placeholder 2"/>
          <p:cNvSpPr>
            <a:spLocks noGrp="1"/>
          </p:cNvSpPr>
          <p:nvPr>
            <p:ph sz="half" idx="2"/>
          </p:nvPr>
        </p:nvSpPr>
        <p:spPr/>
        <p:txBody>
          <a:bodyPr/>
          <a:lstStyle/>
          <a:p>
            <a:r>
              <a:rPr lang="en-US" sz="2000" dirty="0"/>
              <a:t>11.5 billion year lifetime</a:t>
            </a:r>
          </a:p>
          <a:p>
            <a:pPr lvl="1"/>
            <a:r>
              <a:rPr lang="en-US" sz="2000" dirty="0"/>
              <a:t>protostar, </a:t>
            </a:r>
          </a:p>
          <a:p>
            <a:pPr lvl="1"/>
            <a:r>
              <a:rPr lang="en-US" sz="2000" dirty="0"/>
              <a:t>yellow main sequence star, </a:t>
            </a:r>
          </a:p>
          <a:p>
            <a:pPr lvl="1"/>
            <a:r>
              <a:rPr lang="en-US" sz="2000" dirty="0"/>
              <a:t>red giant star, </a:t>
            </a:r>
          </a:p>
          <a:p>
            <a:pPr lvl="1"/>
            <a:r>
              <a:rPr lang="en-US" sz="2000" dirty="0"/>
              <a:t>helium core-fusion star, </a:t>
            </a:r>
          </a:p>
          <a:p>
            <a:pPr lvl="1"/>
            <a:r>
              <a:rPr lang="en-US" sz="2000" dirty="0"/>
              <a:t>double shell-fusion red giant, </a:t>
            </a:r>
          </a:p>
          <a:p>
            <a:pPr lvl="1"/>
            <a:r>
              <a:rPr lang="en-US" sz="2000" dirty="0"/>
              <a:t>planetary nebula, </a:t>
            </a:r>
          </a:p>
          <a:p>
            <a:pPr lvl="1"/>
            <a:r>
              <a:rPr lang="en-US" sz="2000" dirty="0"/>
              <a:t>white dwarf</a:t>
            </a:r>
            <a:endParaRPr lang="en-US" sz="2000" dirty="0"/>
          </a:p>
        </p:txBody>
      </p:sp>
      <p:sp>
        <p:nvSpPr>
          <p:cNvPr id="5" name="Content Placeholder 4"/>
          <p:cNvSpPr>
            <a:spLocks noGrp="1"/>
          </p:cNvSpPr>
          <p:nvPr>
            <p:ph sz="quarter" idx="4"/>
          </p:nvPr>
        </p:nvSpPr>
        <p:spPr/>
        <p:txBody>
          <a:bodyPr>
            <a:normAutofit lnSpcReduction="10000"/>
          </a:bodyPr>
          <a:lstStyle/>
          <a:p>
            <a:r>
              <a:rPr lang="en-US" sz="2000" dirty="0"/>
              <a:t>6 million year lifetime</a:t>
            </a:r>
          </a:p>
          <a:p>
            <a:pPr lvl="1"/>
            <a:r>
              <a:rPr lang="en-US" sz="2000" dirty="0"/>
              <a:t>protostar, </a:t>
            </a:r>
          </a:p>
          <a:p>
            <a:pPr lvl="1"/>
            <a:r>
              <a:rPr lang="en-US" sz="2000" dirty="0"/>
              <a:t>blue main sequence star, </a:t>
            </a:r>
          </a:p>
          <a:p>
            <a:pPr lvl="1"/>
            <a:r>
              <a:rPr lang="en-US" sz="2000" dirty="0"/>
              <a:t>red supergiant, </a:t>
            </a:r>
          </a:p>
          <a:p>
            <a:pPr lvl="1"/>
            <a:r>
              <a:rPr lang="en-US" sz="2000" dirty="0"/>
              <a:t>helium core-fusion supergiant, </a:t>
            </a:r>
          </a:p>
          <a:p>
            <a:pPr lvl="1"/>
            <a:r>
              <a:rPr lang="en-US" sz="2000" dirty="0"/>
              <a:t>multiple shell-fusion supergiant, </a:t>
            </a:r>
          </a:p>
          <a:p>
            <a:pPr lvl="1"/>
            <a:r>
              <a:rPr lang="en-US" sz="2000" dirty="0"/>
              <a:t>supernova, </a:t>
            </a:r>
          </a:p>
          <a:p>
            <a:pPr lvl="1"/>
            <a:r>
              <a:rPr lang="en-US" sz="2000" dirty="0"/>
              <a:t>neutron star or black hole</a:t>
            </a:r>
          </a:p>
          <a:p>
            <a:pPr lvl="1"/>
            <a:endParaRPr lang="en-US" sz="2000" dirty="0"/>
          </a:p>
        </p:txBody>
      </p:sp>
      <p:sp>
        <p:nvSpPr>
          <p:cNvPr id="6" name="Text Placeholder 5"/>
          <p:cNvSpPr>
            <a:spLocks noGrp="1"/>
          </p:cNvSpPr>
          <p:nvPr>
            <p:ph type="body" sz="quarter" idx="13"/>
          </p:nvPr>
        </p:nvSpPr>
        <p:spPr/>
        <p:txBody>
          <a:bodyPr/>
          <a:lstStyle/>
          <a:p>
            <a:pPr algn="l"/>
            <a:r>
              <a:rPr lang="en-US" sz="2000" dirty="0"/>
              <a:t>High mass stars (~</a:t>
            </a:r>
            <a:r>
              <a:rPr lang="en-US" sz="2000" dirty="0" smtClean="0"/>
              <a:t>25M</a:t>
            </a:r>
            <a:r>
              <a:rPr lang="en-US" sz="2000" baseline="-25000" dirty="0" smtClean="0"/>
              <a:t>☉</a:t>
            </a:r>
            <a:r>
              <a:rPr lang="en-US" sz="2000" dirty="0" smtClean="0"/>
              <a:t>)</a:t>
            </a:r>
            <a:endParaRPr lang="en-US" sz="2000" dirty="0"/>
          </a:p>
        </p:txBody>
      </p:sp>
      <p:sp>
        <p:nvSpPr>
          <p:cNvPr id="2" name="Title 1"/>
          <p:cNvSpPr>
            <a:spLocks noGrp="1"/>
          </p:cNvSpPr>
          <p:nvPr>
            <p:ph type="title"/>
          </p:nvPr>
        </p:nvSpPr>
        <p:spPr/>
        <p:txBody>
          <a:bodyPr/>
          <a:lstStyle/>
          <a:p>
            <a:r>
              <a:rPr lang="en-US" dirty="0" smtClean="0"/>
              <a:t>Recap: summary of stellar lives</a:t>
            </a:r>
            <a:endParaRPr lang="en-US" dirty="0"/>
          </a:p>
        </p:txBody>
      </p:sp>
    </p:spTree>
    <p:extLst>
      <p:ext uri="{BB962C8B-B14F-4D97-AF65-F5344CB8AC3E}">
        <p14:creationId xmlns:p14="http://schemas.microsoft.com/office/powerpoint/2010/main" val="21308591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H-R Diagram, in time</a:t>
            </a:r>
            <a:endParaRPr lang="en-US" dirty="0"/>
          </a:p>
        </p:txBody>
      </p:sp>
      <p:sp>
        <p:nvSpPr>
          <p:cNvPr id="5" name="Content Placeholder 4"/>
          <p:cNvSpPr>
            <a:spLocks noGrp="1"/>
          </p:cNvSpPr>
          <p:nvPr>
            <p:ph idx="1"/>
          </p:nvPr>
        </p:nvSpPr>
        <p:spPr>
          <a:xfrm>
            <a:off x="1672381" y="4490320"/>
            <a:ext cx="3621762" cy="1900413"/>
          </a:xfrm>
        </p:spPr>
        <p:txBody>
          <a:bodyPr>
            <a:normAutofit fontScale="92500"/>
          </a:bodyPr>
          <a:lstStyle/>
          <a:p>
            <a:pPr marL="0" indent="0">
              <a:buNone/>
            </a:pPr>
            <a:r>
              <a:rPr lang="en-US" dirty="0" smtClean="0"/>
              <a:t>Stellar birth </a:t>
            </a:r>
            <a:r>
              <a:rPr lang="en-US" dirty="0" smtClean="0">
                <a:sym typeface="Wingdings"/>
              </a:rPr>
              <a:t> contraction onto the main sequence</a:t>
            </a:r>
            <a:endParaRPr lang="en-US" dirty="0">
              <a:sym typeface="Wingdings"/>
            </a:endParaRPr>
          </a:p>
          <a:p>
            <a:pPr marL="0" indent="0">
              <a:buNone/>
            </a:pPr>
            <a:r>
              <a:rPr lang="en-US" dirty="0" smtClean="0">
                <a:sym typeface="Wingdings"/>
              </a:rPr>
              <a:t>Stellar death  expansion off of the main sequence, </a:t>
            </a:r>
            <a:r>
              <a:rPr lang="en-US" dirty="0" err="1" smtClean="0">
                <a:sym typeface="Wingdings"/>
              </a:rPr>
              <a:t>reignitions</a:t>
            </a:r>
            <a:r>
              <a:rPr lang="en-US" dirty="0" smtClean="0">
                <a:sym typeface="Wingdings"/>
              </a:rPr>
              <a:t> of fusion versus gravity</a:t>
            </a:r>
            <a:endParaRPr lang="en-US" dirty="0"/>
          </a:p>
        </p:txBody>
      </p:sp>
      <p:pic>
        <p:nvPicPr>
          <p:cNvPr id="9" name="Picture 8" descr="DiagramaHertzsprung-Russell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563" y="1224944"/>
            <a:ext cx="5176155" cy="5476254"/>
          </a:xfrm>
          <a:prstGeom prst="rect">
            <a:avLst/>
          </a:prstGeom>
        </p:spPr>
      </p:pic>
      <p:pic>
        <p:nvPicPr>
          <p:cNvPr id="11" name="Picture 10" descr="hrd_sun.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303486" y="1675331"/>
            <a:ext cx="5020667" cy="649733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393495"/>
            <a:ext cx="4929458" cy="4997238"/>
          </a:xfrm>
          <a:prstGeom prst="rect">
            <a:avLst/>
          </a:prstGeom>
        </p:spPr>
      </p:pic>
    </p:spTree>
    <p:extLst>
      <p:ext uri="{BB962C8B-B14F-4D97-AF65-F5344CB8AC3E}">
        <p14:creationId xmlns:p14="http://schemas.microsoft.com/office/powerpoint/2010/main" val="99881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1 -0.0257 L -0.13472 -0.23426 " pathEditMode="relative" rAng="0" ptsTypes="AA">
                                      <p:cBhvr>
                                        <p:cTn id="6" dur="2000" fill="hold"/>
                                        <p:tgtEl>
                                          <p:spTgt spid="9"/>
                                        </p:tgtEl>
                                        <p:attrNameLst>
                                          <p:attrName>ppt_x</p:attrName>
                                          <p:attrName>ppt_y</p:attrName>
                                        </p:attrNameLst>
                                      </p:cBhvr>
                                      <p:rCtr x="-7691" y="-10440"/>
                                    </p:animMotion>
                                  </p:childTnLst>
                                </p:cTn>
                              </p:par>
                              <p:par>
                                <p:cTn id="7" presetID="6" presetClass="emph" presetSubtype="0" fill="hold" nodeType="withEffect">
                                  <p:stCondLst>
                                    <p:cond delay="0"/>
                                  </p:stCondLst>
                                  <p:childTnLst>
                                    <p:animScale>
                                      <p:cBhvr>
                                        <p:cTn id="8" dur="1000" fill="hold"/>
                                        <p:tgtEl>
                                          <p:spTgt spid="9"/>
                                        </p:tgtEl>
                                      </p:cBhvr>
                                      <p:by x="50000" y="50000"/>
                                    </p:animScale>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1"/>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r>
              <a:rPr lang="en-US" sz="2000" dirty="0"/>
              <a:t>Seeking hydrostatic equilibrium state</a:t>
            </a:r>
          </a:p>
          <a:p>
            <a:r>
              <a:rPr lang="en-US" sz="2000" dirty="0"/>
              <a:t>Fusion, degeneracy pressure push out</a:t>
            </a:r>
          </a:p>
          <a:p>
            <a:r>
              <a:rPr lang="en-US" sz="2000" dirty="0"/>
              <a:t>Gravity pushes in</a:t>
            </a:r>
          </a:p>
          <a:p>
            <a:r>
              <a:rPr lang="en-US" sz="2000" dirty="0"/>
              <a:t>Star moves back and forth across H-R diagram as temperature, surface area change</a:t>
            </a:r>
          </a:p>
        </p:txBody>
      </p:sp>
      <p:sp>
        <p:nvSpPr>
          <p:cNvPr id="28" name="Down Arrow 27"/>
          <p:cNvSpPr/>
          <p:nvPr/>
        </p:nvSpPr>
        <p:spPr>
          <a:xfrm rot="10800000">
            <a:off x="8386689" y="6035031"/>
            <a:ext cx="365760" cy="62790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Down Arrow 28"/>
          <p:cNvSpPr/>
          <p:nvPr/>
        </p:nvSpPr>
        <p:spPr>
          <a:xfrm rot="16200000">
            <a:off x="5854490" y="3669703"/>
            <a:ext cx="365760" cy="62790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Pressure vs. Gravity</a:t>
            </a:r>
            <a:endParaRPr lang="en-US" dirty="0"/>
          </a:p>
        </p:txBody>
      </p:sp>
      <p:sp>
        <p:nvSpPr>
          <p:cNvPr id="5" name="Content Placeholder 4"/>
          <p:cNvSpPr>
            <a:spLocks noGrp="1"/>
          </p:cNvSpPr>
          <p:nvPr>
            <p:ph sz="half" idx="2"/>
          </p:nvPr>
        </p:nvSpPr>
        <p:spPr/>
        <p:txBody>
          <a:bodyPr/>
          <a:lstStyle/>
          <a:p>
            <a:endParaRPr lang="en-US"/>
          </a:p>
        </p:txBody>
      </p:sp>
      <p:grpSp>
        <p:nvGrpSpPr>
          <p:cNvPr id="31" name="Group 30"/>
          <p:cNvGrpSpPr/>
          <p:nvPr/>
        </p:nvGrpSpPr>
        <p:grpSpPr>
          <a:xfrm>
            <a:off x="6571958" y="2044493"/>
            <a:ext cx="3995225" cy="3854548"/>
            <a:chOff x="4889208" y="2892807"/>
            <a:chExt cx="3995225" cy="3854548"/>
          </a:xfrm>
        </p:grpSpPr>
        <p:sp>
          <p:nvSpPr>
            <p:cNvPr id="4" name="Oval 3"/>
            <p:cNvSpPr/>
            <p:nvPr/>
          </p:nvSpPr>
          <p:spPr>
            <a:xfrm>
              <a:off x="4889208" y="2892807"/>
              <a:ext cx="3995225" cy="3854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Pressure</a:t>
              </a:r>
              <a:endParaRPr lang="en-US" sz="2200" b="1" dirty="0"/>
            </a:p>
          </p:txBody>
        </p:sp>
        <p:cxnSp>
          <p:nvCxnSpPr>
            <p:cNvPr id="6" name="Straight Arrow Connector 5"/>
            <p:cNvCxnSpPr/>
            <p:nvPr/>
          </p:nvCxnSpPr>
          <p:spPr>
            <a:xfrm flipV="1">
              <a:off x="6886820" y="3150881"/>
              <a:ext cx="0" cy="11391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148775" y="4831970"/>
              <a:ext cx="103231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7371471" y="3545058"/>
              <a:ext cx="712176" cy="8637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886820" y="5387926"/>
              <a:ext cx="0" cy="11113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543800" y="4820081"/>
              <a:ext cx="1079695" cy="118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664933" y="5255120"/>
              <a:ext cx="798760" cy="68848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371471" y="5256086"/>
              <a:ext cx="712176" cy="8042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5769835" y="3593093"/>
              <a:ext cx="693857" cy="81572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Down Arrow 26"/>
          <p:cNvSpPr/>
          <p:nvPr/>
        </p:nvSpPr>
        <p:spPr>
          <a:xfrm>
            <a:off x="8386689" y="1194990"/>
            <a:ext cx="365760" cy="62790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Down Arrow 29"/>
          <p:cNvSpPr/>
          <p:nvPr/>
        </p:nvSpPr>
        <p:spPr>
          <a:xfrm rot="5400000">
            <a:off x="10853449" y="3669703"/>
            <a:ext cx="365760" cy="62790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TextBox 31"/>
          <p:cNvSpPr txBox="1"/>
          <p:nvPr/>
        </p:nvSpPr>
        <p:spPr>
          <a:xfrm rot="2534906">
            <a:off x="9349599" y="2010297"/>
            <a:ext cx="1657826" cy="430887"/>
          </a:xfrm>
          <a:prstGeom prst="rect">
            <a:avLst/>
          </a:prstGeom>
          <a:noFill/>
        </p:spPr>
        <p:txBody>
          <a:bodyPr wrap="none" rtlCol="0">
            <a:spAutoFit/>
          </a:bodyPr>
          <a:lstStyle/>
          <a:p>
            <a:r>
              <a:rPr lang="en-US" sz="2200" b="1" dirty="0"/>
              <a:t>G r a </a:t>
            </a:r>
            <a:r>
              <a:rPr lang="en-US" sz="2200" b="1"/>
              <a:t>v </a:t>
            </a:r>
            <a:r>
              <a:rPr lang="en-US" sz="2200" b="1" dirty="0" err="1"/>
              <a:t>i</a:t>
            </a:r>
            <a:r>
              <a:rPr lang="en-US" sz="2200" b="1" dirty="0"/>
              <a:t> t y</a:t>
            </a:r>
            <a:endParaRPr lang="en-US" sz="2200" b="1" dirty="0"/>
          </a:p>
        </p:txBody>
      </p:sp>
    </p:spTree>
    <p:extLst>
      <p:ext uri="{BB962C8B-B14F-4D97-AF65-F5344CB8AC3E}">
        <p14:creationId xmlns:p14="http://schemas.microsoft.com/office/powerpoint/2010/main" val="1908763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616" y="3816760"/>
            <a:ext cx="2999990" cy="3041240"/>
          </a:xfrm>
          <a:prstGeom prst="rect">
            <a:avLst/>
          </a:prstGeom>
        </p:spPr>
      </p:pic>
      <p:grpSp>
        <p:nvGrpSpPr>
          <p:cNvPr id="9" name="Group 8"/>
          <p:cNvGrpSpPr/>
          <p:nvPr/>
        </p:nvGrpSpPr>
        <p:grpSpPr>
          <a:xfrm>
            <a:off x="8249459" y="3804191"/>
            <a:ext cx="2579147" cy="2497805"/>
            <a:chOff x="4684542" y="1722600"/>
            <a:chExt cx="4237946" cy="4272417"/>
          </a:xfrm>
          <a:solidFill>
            <a:schemeClr val="accent2">
              <a:lumMod val="20000"/>
              <a:lumOff val="80000"/>
              <a:alpha val="48000"/>
            </a:schemeClr>
          </a:solidFill>
        </p:grpSpPr>
        <p:sp>
          <p:nvSpPr>
            <p:cNvPr id="7" name="Rectangle 6"/>
            <p:cNvSpPr/>
            <p:nvPr/>
          </p:nvSpPr>
          <p:spPr>
            <a:xfrm>
              <a:off x="4684542" y="1722600"/>
              <a:ext cx="4237946" cy="2666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04722" y="4389120"/>
              <a:ext cx="2217766" cy="160589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White Dwarfs</a:t>
            </a:r>
            <a:endParaRPr lang="en-US" dirty="0"/>
          </a:p>
        </p:txBody>
      </p:sp>
      <p:sp>
        <p:nvSpPr>
          <p:cNvPr id="3" name="Content Placeholder 2"/>
          <p:cNvSpPr>
            <a:spLocks noGrp="1"/>
          </p:cNvSpPr>
          <p:nvPr>
            <p:ph idx="1"/>
          </p:nvPr>
        </p:nvSpPr>
        <p:spPr>
          <a:xfrm>
            <a:off x="533400" y="1524000"/>
            <a:ext cx="6359769" cy="4216027"/>
          </a:xfrm>
        </p:spPr>
        <p:txBody>
          <a:bodyPr>
            <a:normAutofit/>
          </a:bodyPr>
          <a:lstStyle/>
          <a:p>
            <a:r>
              <a:rPr lang="en-US" sz="2000" dirty="0"/>
              <a:t>When conditions aren’t hot/dense enough to burn</a:t>
            </a:r>
            <a:r>
              <a:rPr lang="mr-IN" sz="2000" dirty="0"/>
              <a:t>…</a:t>
            </a:r>
            <a:endParaRPr lang="en-US" sz="2000" dirty="0"/>
          </a:p>
          <a:p>
            <a:r>
              <a:rPr lang="en-US" sz="2000" dirty="0"/>
              <a:t>Pressure source becomes electron degeneracy pressure</a:t>
            </a:r>
          </a:p>
          <a:p>
            <a:r>
              <a:rPr lang="en-US" sz="2000" dirty="0"/>
              <a:t>Since it isn’t fusing any more, the light emitted is thermal emission because it’s still hot</a:t>
            </a:r>
          </a:p>
          <a:p>
            <a:r>
              <a:rPr lang="en-US" sz="2000" dirty="0"/>
              <a:t>White dwarfs gradually cool </a:t>
            </a:r>
          </a:p>
          <a:p>
            <a:pPr marL="0" indent="0">
              <a:buNone/>
            </a:pPr>
            <a:r>
              <a:rPr lang="en-US" sz="2000" dirty="0"/>
              <a:t> </a:t>
            </a:r>
            <a:r>
              <a:rPr lang="en-US" sz="2000" dirty="0"/>
              <a:t>   (and move along this locus in the H-R diagram</a:t>
            </a:r>
            <a:r>
              <a:rPr lang="en-US" sz="2000" dirty="0" smtClean="0"/>
              <a:t>)</a:t>
            </a:r>
          </a:p>
          <a:p>
            <a:r>
              <a:rPr lang="en-US" sz="2000" dirty="0"/>
              <a:t>Radii are about the same as the </a:t>
            </a:r>
            <a:r>
              <a:rPr lang="en-US" sz="2000" dirty="0" smtClean="0"/>
              <a:t>Earth</a:t>
            </a:r>
          </a:p>
          <a:p>
            <a:pPr lvl="1"/>
            <a:r>
              <a:rPr lang="en-US" sz="2000" dirty="0" smtClean="0"/>
              <a:t>More massive white dwarfs </a:t>
            </a:r>
            <a:r>
              <a:rPr lang="en-US" sz="2000" i="1" dirty="0" smtClean="0"/>
              <a:t>smaller</a:t>
            </a:r>
            <a:r>
              <a:rPr lang="en-US" sz="2000" dirty="0" smtClean="0"/>
              <a:t> in radius</a:t>
            </a:r>
            <a:endParaRPr lang="en-US" sz="2000" dirty="0"/>
          </a:p>
          <a:p>
            <a:r>
              <a:rPr lang="en-US" sz="2000" dirty="0"/>
              <a:t>Temperatures typically ~20,000+ K</a:t>
            </a:r>
          </a:p>
          <a:p>
            <a:pPr marL="0" indent="0">
              <a:buNone/>
            </a:pPr>
            <a:endParaRPr lang="en-US" sz="2000" dirty="0"/>
          </a:p>
          <a:p>
            <a:endParaRPr lang="en-US" sz="2000" dirty="0"/>
          </a:p>
        </p:txBody>
      </p:sp>
      <p:pic>
        <p:nvPicPr>
          <p:cNvPr id="5" name="Picture 4"/>
          <p:cNvPicPr>
            <a:picLocks noChangeAspect="1"/>
          </p:cNvPicPr>
          <p:nvPr/>
        </p:nvPicPr>
        <p:blipFill rotWithShape="1">
          <a:blip r:embed="rId4"/>
          <a:srcRect b="16463"/>
          <a:stretch/>
        </p:blipFill>
        <p:spPr>
          <a:xfrm>
            <a:off x="6955182" y="1254322"/>
            <a:ext cx="4703418" cy="2479822"/>
          </a:xfrm>
          <a:prstGeom prst="rect">
            <a:avLst/>
          </a:prstGeom>
        </p:spPr>
      </p:pic>
    </p:spTree>
    <p:extLst>
      <p:ext uri="{BB962C8B-B14F-4D97-AF65-F5344CB8AC3E}">
        <p14:creationId xmlns:p14="http://schemas.microsoft.com/office/powerpoint/2010/main" val="67573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normAutofit/>
          </a:bodyPr>
          <a:lstStyle/>
          <a:p>
            <a:pPr eaLnBrk="1" hangingPunct="1"/>
            <a:r>
              <a:rPr lang="en-US" altLang="x-none">
                <a:ea typeface="ＭＳ Ｐゴシック" charset="-128"/>
              </a:rPr>
              <a:t>White Dwarfs</a:t>
            </a:r>
          </a:p>
        </p:txBody>
      </p:sp>
      <p:sp>
        <p:nvSpPr>
          <p:cNvPr id="2" name="Content Placeholder 1"/>
          <p:cNvSpPr>
            <a:spLocks noGrp="1"/>
          </p:cNvSpPr>
          <p:nvPr>
            <p:ph idx="1"/>
          </p:nvPr>
        </p:nvSpPr>
        <p:spPr>
          <a:xfrm>
            <a:off x="533400" y="1524000"/>
            <a:ext cx="5782994" cy="5186289"/>
          </a:xfrm>
        </p:spPr>
        <p:txBody>
          <a:bodyPr>
            <a:normAutofit/>
          </a:bodyPr>
          <a:lstStyle/>
          <a:p>
            <a:r>
              <a:rPr lang="en-US" sz="2000" dirty="0" smtClean="0"/>
              <a:t>Still </a:t>
            </a:r>
            <a:r>
              <a:rPr lang="en-US" sz="2000" dirty="0"/>
              <a:t>have absorption lines in their spectra!</a:t>
            </a:r>
          </a:p>
          <a:p>
            <a:r>
              <a:rPr lang="en-US" altLang="x-none" sz="2000" dirty="0" smtClean="0"/>
              <a:t>A </a:t>
            </a:r>
            <a:r>
              <a:rPr lang="en-US" altLang="x-none" sz="2000" dirty="0"/>
              <a:t>white dwarf</a:t>
            </a:r>
            <a:r>
              <a:rPr lang="en-US" altLang="en-US" sz="2000" dirty="0"/>
              <a:t>’</a:t>
            </a:r>
            <a:r>
              <a:rPr lang="en-US" altLang="x-none" sz="2000" dirty="0"/>
              <a:t>s composition reflects the products of the star</a:t>
            </a:r>
            <a:r>
              <a:rPr lang="en-US" altLang="en-US" sz="2000" dirty="0"/>
              <a:t>’</a:t>
            </a:r>
            <a:r>
              <a:rPr lang="en-US" altLang="x-none" sz="2000" dirty="0"/>
              <a:t>s final nuclear burning </a:t>
            </a:r>
            <a:r>
              <a:rPr lang="en-US" altLang="x-none" sz="2000" dirty="0"/>
              <a:t>stage</a:t>
            </a:r>
            <a:endParaRPr lang="en-US" sz="2000" dirty="0"/>
          </a:p>
          <a:p>
            <a:pPr lvl="1"/>
            <a:r>
              <a:rPr lang="en-US" altLang="x-none" sz="2000" dirty="0"/>
              <a:t>The lowest mass stars leave helium white dwarfs </a:t>
            </a:r>
            <a:endParaRPr lang="en-US" altLang="x-none" sz="2000" dirty="0"/>
          </a:p>
          <a:p>
            <a:pPr lvl="1"/>
            <a:r>
              <a:rPr lang="en-US" altLang="x-none" sz="2000" dirty="0"/>
              <a:t>The </a:t>
            </a:r>
            <a:r>
              <a:rPr lang="en-US" altLang="x-none" sz="2000" dirty="0"/>
              <a:t>remnant of a 1 </a:t>
            </a:r>
            <a:r>
              <a:rPr lang="en-US" altLang="x-none" sz="2000" dirty="0" smtClean="0"/>
              <a:t>M</a:t>
            </a:r>
            <a:r>
              <a:rPr lang="en-US" altLang="x-none" sz="2000" baseline="-25000" dirty="0" smtClean="0"/>
              <a:t>☉</a:t>
            </a:r>
            <a:r>
              <a:rPr lang="en-US" altLang="x-none" sz="2000" dirty="0" smtClean="0"/>
              <a:t> </a:t>
            </a:r>
            <a:r>
              <a:rPr lang="en-US" altLang="x-none" sz="2000" dirty="0"/>
              <a:t>star contains mostly </a:t>
            </a:r>
            <a:r>
              <a:rPr lang="en-US" altLang="x-none" sz="2000" dirty="0"/>
              <a:t>carbon</a:t>
            </a:r>
            <a:endParaRPr lang="en-US" altLang="x-none" sz="2000" dirty="0"/>
          </a:p>
          <a:p>
            <a:pPr lvl="1"/>
            <a:r>
              <a:rPr lang="en-US" altLang="x-none" sz="2000" dirty="0"/>
              <a:t>Intermediate-mass stars end their lives as oxygen white dwarfs or those containing heavier </a:t>
            </a:r>
            <a:r>
              <a:rPr lang="en-US" altLang="x-none" sz="2000" dirty="0"/>
              <a:t>elements</a:t>
            </a:r>
            <a:endParaRPr lang="en-US" altLang="x-none" sz="2000" dirty="0">
              <a:solidFill>
                <a:schemeClr val="tx2"/>
              </a:solidFill>
            </a:endParaRPr>
          </a:p>
          <a:p>
            <a:r>
              <a:rPr lang="en-US" altLang="x-none" sz="2000" dirty="0"/>
              <a:t>The mass of a white dwarf cannot exceed </a:t>
            </a:r>
            <a:r>
              <a:rPr lang="en-US" altLang="x-none" sz="2000" dirty="0"/>
              <a:t>1.44 </a:t>
            </a:r>
            <a:r>
              <a:rPr lang="en-US" altLang="x-none" sz="2000" dirty="0" smtClean="0"/>
              <a:t>M</a:t>
            </a:r>
            <a:r>
              <a:rPr lang="en-US" altLang="x-none" sz="2000" baseline="-25000" dirty="0" smtClean="0"/>
              <a:t>☉</a:t>
            </a:r>
            <a:r>
              <a:rPr lang="en-US" altLang="x-none" sz="2000" dirty="0" smtClean="0"/>
              <a:t> </a:t>
            </a:r>
            <a:r>
              <a:rPr lang="mr-IN" altLang="x-none" sz="2000" dirty="0"/>
              <a:t>–</a:t>
            </a:r>
            <a:r>
              <a:rPr lang="en-US" altLang="x-none" sz="2000" dirty="0"/>
              <a:t> beyond this mass (the Chandrasekhar limit), electron degeneracy pressure can be overcome by </a:t>
            </a:r>
            <a:r>
              <a:rPr lang="en-US" altLang="x-none" sz="2000" dirty="0" smtClean="0"/>
              <a:t>gravity</a:t>
            </a:r>
            <a:endParaRPr lang="en-US" altLang="x-none" sz="2000" dirty="0"/>
          </a:p>
        </p:txBody>
      </p:sp>
      <p:pic>
        <p:nvPicPr>
          <p:cNvPr id="3" name="Picture 2"/>
          <p:cNvPicPr>
            <a:picLocks noChangeAspect="1"/>
          </p:cNvPicPr>
          <p:nvPr/>
        </p:nvPicPr>
        <p:blipFill>
          <a:blip r:embed="rId3"/>
          <a:stretch>
            <a:fillRect/>
          </a:stretch>
        </p:blipFill>
        <p:spPr>
          <a:xfrm>
            <a:off x="6316394" y="1378634"/>
            <a:ext cx="5880529" cy="4361393"/>
          </a:xfrm>
          <a:prstGeom prst="rect">
            <a:avLst/>
          </a:prstGeom>
        </p:spPr>
      </p:pic>
    </p:spTree>
    <p:extLst>
      <p:ext uri="{BB962C8B-B14F-4D97-AF65-F5344CB8AC3E}">
        <p14:creationId xmlns:p14="http://schemas.microsoft.com/office/powerpoint/2010/main" val="18527925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 dwarf novae</a:t>
            </a:r>
            <a:endParaRPr lang="en-US" dirty="0"/>
          </a:p>
        </p:txBody>
      </p:sp>
      <p:sp>
        <p:nvSpPr>
          <p:cNvPr id="3" name="Content Placeholder 2"/>
          <p:cNvSpPr>
            <a:spLocks noGrp="1"/>
          </p:cNvSpPr>
          <p:nvPr>
            <p:ph idx="1"/>
          </p:nvPr>
        </p:nvSpPr>
        <p:spPr/>
        <p:txBody>
          <a:bodyPr/>
          <a:lstStyle/>
          <a:p>
            <a:r>
              <a:rPr lang="en-US" dirty="0" smtClean="0"/>
              <a:t>If a companion is close enough, white dwarf can accrete material</a:t>
            </a:r>
          </a:p>
          <a:p>
            <a:r>
              <a:rPr lang="en-US" dirty="0" smtClean="0"/>
              <a:t>Fusion can briefly reignite in a shell if enough H accretes, 10 million K temperature reached</a:t>
            </a:r>
          </a:p>
          <a:p>
            <a:r>
              <a:rPr lang="en-US" dirty="0" smtClean="0"/>
              <a:t>Hot, fast, burst of fusion blows the accreted material right off</a:t>
            </a:r>
          </a:p>
          <a:p>
            <a:r>
              <a:rPr lang="en-US" dirty="0" smtClean="0"/>
              <a:t>Accretion can resume, novae could periodically happen</a:t>
            </a:r>
          </a:p>
          <a:p>
            <a:r>
              <a:rPr lang="en-US" dirty="0" smtClean="0"/>
              <a:t>For comparison, novae are ~100,000L</a:t>
            </a:r>
            <a:r>
              <a:rPr lang="en-US" baseline="-25000" dirty="0" smtClean="0"/>
              <a:t>☉</a:t>
            </a:r>
            <a:r>
              <a:rPr lang="en-US" dirty="0" smtClean="0"/>
              <a:t>, supernovae </a:t>
            </a:r>
          </a:p>
          <a:p>
            <a:pPr marL="0" indent="0">
              <a:buNone/>
            </a:pPr>
            <a:r>
              <a:rPr lang="en-US" dirty="0"/>
              <a:t> </a:t>
            </a:r>
            <a:r>
              <a:rPr lang="en-US" dirty="0" smtClean="0"/>
              <a:t>  ~10</a:t>
            </a:r>
            <a:r>
              <a:rPr lang="en-US" baseline="30000" dirty="0" smtClean="0"/>
              <a:t>9</a:t>
            </a:r>
            <a:r>
              <a:rPr lang="en-US" dirty="0" smtClean="0"/>
              <a:t> L</a:t>
            </a:r>
            <a:r>
              <a:rPr lang="en-US" baseline="-25000" dirty="0" smtClean="0"/>
              <a:t>☉</a:t>
            </a:r>
            <a:endParaRPr lang="en-US" dirty="0" smtClean="0"/>
          </a:p>
          <a:p>
            <a:endParaRPr lang="en-US" dirty="0"/>
          </a:p>
        </p:txBody>
      </p:sp>
      <p:pic>
        <p:nvPicPr>
          <p:cNvPr id="5" name="Picture 4"/>
          <p:cNvPicPr>
            <a:picLocks noChangeAspect="1"/>
          </p:cNvPicPr>
          <p:nvPr/>
        </p:nvPicPr>
        <p:blipFill>
          <a:blip r:embed="rId3"/>
          <a:stretch>
            <a:fillRect/>
          </a:stretch>
        </p:blipFill>
        <p:spPr>
          <a:xfrm>
            <a:off x="7469944" y="3056676"/>
            <a:ext cx="4558225" cy="3646580"/>
          </a:xfrm>
          <a:prstGeom prst="rect">
            <a:avLst/>
          </a:prstGeom>
        </p:spPr>
      </p:pic>
    </p:spTree>
    <p:extLst>
      <p:ext uri="{BB962C8B-B14F-4D97-AF65-F5344CB8AC3E}">
        <p14:creationId xmlns:p14="http://schemas.microsoft.com/office/powerpoint/2010/main" val="170788668"/>
      </p:ext>
    </p:extLst>
  </p:cSld>
  <p:clrMapOvr>
    <a:masterClrMapping/>
  </p:clrMapOvr>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lecture_template" id="{613B0013-CEF7-BA49-AA70-2DEDCC0615CF}" vid="{EE7521AE-614B-5B4B-9FA9-C60DA0F706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lecture_template</Template>
  <TotalTime>29668</TotalTime>
  <Words>2462</Words>
  <Application>Microsoft Macintosh PowerPoint</Application>
  <PresentationFormat>Widescreen</PresentationFormat>
  <Paragraphs>288</Paragraphs>
  <Slides>30</Slides>
  <Notes>29</Notes>
  <HiddenSlides>0</HiddenSlides>
  <MMClips>3</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0" baseType="lpstr">
      <vt:lpstr>Calibri</vt:lpstr>
      <vt:lpstr>Corbel</vt:lpstr>
      <vt:lpstr>Mangal</vt:lpstr>
      <vt:lpstr>ＭＳ Ｐゴシック</vt:lpstr>
      <vt:lpstr>Wingdings</vt:lpstr>
      <vt:lpstr>Arial</vt:lpstr>
      <vt:lpstr>Gill Sans MT</vt:lpstr>
      <vt:lpstr>Times</vt:lpstr>
      <vt:lpstr>Parcel</vt:lpstr>
      <vt:lpstr>Equation</vt:lpstr>
      <vt:lpstr>Reminders</vt:lpstr>
      <vt:lpstr>The Bizarre Stellar Graveyard</vt:lpstr>
      <vt:lpstr>What’s left when fusion stops</vt:lpstr>
      <vt:lpstr>Recap: summary of stellar lives</vt:lpstr>
      <vt:lpstr>H-R Diagram, in time</vt:lpstr>
      <vt:lpstr>Pressure vs. Gravity</vt:lpstr>
      <vt:lpstr>White Dwarfs</vt:lpstr>
      <vt:lpstr>White Dwarfs</vt:lpstr>
      <vt:lpstr>White dwarf novae</vt:lpstr>
      <vt:lpstr>Supernovae</vt:lpstr>
      <vt:lpstr>Supernovae</vt:lpstr>
      <vt:lpstr>Supernovae</vt:lpstr>
      <vt:lpstr>White dwarf supernova</vt:lpstr>
      <vt:lpstr>Neutron Stars</vt:lpstr>
      <vt:lpstr>Neutron Stars</vt:lpstr>
      <vt:lpstr>Pulsars</vt:lpstr>
      <vt:lpstr>Story time…</vt:lpstr>
      <vt:lpstr>Pulsars</vt:lpstr>
      <vt:lpstr>Pulsars - examples</vt:lpstr>
      <vt:lpstr>Note.</vt:lpstr>
      <vt:lpstr>Neutron stars in pairs</vt:lpstr>
      <vt:lpstr>Black holes</vt:lpstr>
      <vt:lpstr>Escape velocity</vt:lpstr>
      <vt:lpstr>Historical note</vt:lpstr>
      <vt:lpstr>Our friendly Milky Way BH</vt:lpstr>
      <vt:lpstr>Black holes</vt:lpstr>
      <vt:lpstr>Black hole myth-busting</vt:lpstr>
      <vt:lpstr>Where to find black holes?</vt:lpstr>
      <vt:lpstr>Black holes: concluding thoughts</vt:lpstr>
      <vt:lpstr>Lecture recap</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Bizarre Stellar Graveyard</dc:title>
  <dc:creator>Microsoft Office User</dc:creator>
  <cp:lastModifiedBy>Alicia N Aarnio</cp:lastModifiedBy>
  <cp:revision>132</cp:revision>
  <cp:lastPrinted>2018-03-26T04:13:12Z</cp:lastPrinted>
  <dcterms:created xsi:type="dcterms:W3CDTF">2018-03-06T23:02:26Z</dcterms:created>
  <dcterms:modified xsi:type="dcterms:W3CDTF">2018-10-25T02:44:45Z</dcterms:modified>
</cp:coreProperties>
</file>